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1.xml" ContentType="application/vnd.openxmlformats-officedocument.presentationml.tags+xml"/>
  <Override PartName="/ppt/notesSlides/notesSlide5.xml" ContentType="application/vnd.openxmlformats-officedocument.presentationml.notesSlide+xml"/>
  <Override PartName="/ppt/tags/tag2.xml" ContentType="application/vnd.openxmlformats-officedocument.presentationml.tags+xml"/>
  <Override PartName="/ppt/notesSlides/notesSlide6.xml" ContentType="application/vnd.openxmlformats-officedocument.presentationml.notesSlide+xml"/>
  <Override PartName="/ppt/tags/tag3.xml" ContentType="application/vnd.openxmlformats-officedocument.presentationml.tags+xml"/>
  <Override PartName="/ppt/notesSlides/notesSlide7.xml" ContentType="application/vnd.openxmlformats-officedocument.presentationml.notesSlide+xml"/>
  <Override PartName="/ppt/tags/tag4.xml" ContentType="application/vnd.openxmlformats-officedocument.presentationml.tags+xml"/>
  <Override PartName="/ppt/notesSlides/notesSlide8.xml" ContentType="application/vnd.openxmlformats-officedocument.presentationml.notesSlide+xml"/>
  <Override PartName="/ppt/tags/tag5.xml" ContentType="application/vnd.openxmlformats-officedocument.presentationml.tags+xml"/>
  <Override PartName="/ppt/notesSlides/notesSlide9.xml" ContentType="application/vnd.openxmlformats-officedocument.presentationml.notesSlide+xml"/>
  <Override PartName="/ppt/tags/tag6.xml" ContentType="application/vnd.openxmlformats-officedocument.presentationml.tags+xml"/>
  <Override PartName="/ppt/notesSlides/notesSlide10.xml" ContentType="application/vnd.openxmlformats-officedocument.presentationml.notesSlide+xml"/>
  <Override PartName="/ppt/tags/tag7.xml" ContentType="application/vnd.openxmlformats-officedocument.presentationml.tag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35"/>
  </p:notesMasterIdLst>
  <p:handoutMasterIdLst>
    <p:handoutMasterId r:id="rId36"/>
  </p:handoutMasterIdLst>
  <p:sldIdLst>
    <p:sldId id="256" r:id="rId5"/>
    <p:sldId id="257" r:id="rId6"/>
    <p:sldId id="258" r:id="rId7"/>
    <p:sldId id="259" r:id="rId8"/>
    <p:sldId id="295" r:id="rId9"/>
    <p:sldId id="296" r:id="rId10"/>
    <p:sldId id="297" r:id="rId11"/>
    <p:sldId id="298" r:id="rId12"/>
    <p:sldId id="299" r:id="rId13"/>
    <p:sldId id="300" r:id="rId14"/>
    <p:sldId id="301" r:id="rId15"/>
    <p:sldId id="262" r:id="rId16"/>
    <p:sldId id="306" r:id="rId17"/>
    <p:sldId id="266" r:id="rId18"/>
    <p:sldId id="292" r:id="rId19"/>
    <p:sldId id="302" r:id="rId20"/>
    <p:sldId id="278" r:id="rId21"/>
    <p:sldId id="263" r:id="rId22"/>
    <p:sldId id="276" r:id="rId23"/>
    <p:sldId id="267" r:id="rId24"/>
    <p:sldId id="268" r:id="rId25"/>
    <p:sldId id="269" r:id="rId26"/>
    <p:sldId id="275" r:id="rId27"/>
    <p:sldId id="265" r:id="rId28"/>
    <p:sldId id="264" r:id="rId29"/>
    <p:sldId id="280" r:id="rId30"/>
    <p:sldId id="272" r:id="rId31"/>
    <p:sldId id="271" r:id="rId32"/>
    <p:sldId id="273" r:id="rId33"/>
    <p:sldId id="277" r:id="rId34"/>
  </p:sldIdLst>
  <p:sldSz cx="12192000" cy="6858000"/>
  <p:notesSz cx="6858000" cy="9144000"/>
  <p:embeddedFontLst>
    <p:embeddedFont>
      <p:font typeface="Seattle Text" pitchFamily="2" charset="0"/>
      <p:regular r:id="rId37"/>
      <p:bold r:id="rId38"/>
      <p:italic r:id="rId39"/>
      <p:boldItalic r:id="rId4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uflick, Matt" initials="AM" lastIdx="1" clrIdx="0">
    <p:extLst>
      <p:ext uri="{19B8F6BF-5375-455C-9EA6-DF929625EA0E}">
        <p15:presenceInfo xmlns:p15="http://schemas.microsoft.com/office/powerpoint/2012/main" userId="S::matt.auflick@seattle.gov::e86c8f1d-443a-4607-829a-c6209c99b23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DA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86" autoAdjust="0"/>
    <p:restoredTop sz="78085" autoAdjust="0"/>
  </p:normalViewPr>
  <p:slideViewPr>
    <p:cSldViewPr snapToGrid="0">
      <p:cViewPr varScale="1">
        <p:scale>
          <a:sx n="99" d="100"/>
          <a:sy n="99" d="100"/>
        </p:scale>
        <p:origin x="966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76" d="100"/>
        <a:sy n="176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96" d="100"/>
          <a:sy n="96" d="100"/>
        </p:scale>
        <p:origin x="3642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font" Target="fonts/font3.fntdata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presProps" Target="pres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font" Target="fonts/font1.fntdata"/><Relationship Id="rId40" Type="http://schemas.openxmlformats.org/officeDocument/2006/relationships/font" Target="fonts/font4.fntdata"/><Relationship Id="rId45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notesMaster" Target="notesMasters/notesMaster1.xml"/><Relationship Id="rId43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font" Target="fonts/font2.fntdata"/><Relationship Id="rId20" Type="http://schemas.openxmlformats.org/officeDocument/2006/relationships/slide" Target="slides/slide16.xml"/><Relationship Id="rId41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766C1C0-76C0-47D8-30EC-244A33E15F8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1AE9B9B-95E5-C8D0-025D-4B952BA2FD8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54A353-70CF-4CC3-A22C-800DE501F27E}" type="datetimeFigureOut">
              <a:rPr lang="en-US" smtClean="0"/>
              <a:t>3/19/2025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DAABE80-3530-99C9-FF4A-29202198328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299DFB3-3A22-7D89-923D-5344D2F607E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771D0F-5497-4D87-B24D-AD0D656BC1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6688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B4AC50-C0AF-4BD5-A24D-FCFD5969A152}" type="datetimeFigureOut">
              <a:rPr lang="en-US" smtClean="0"/>
              <a:t>3/19/2025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72CAF1-DE65-447D-ACB7-A2660AAC38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31535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72CAF1-DE65-447D-ACB7-A2660AAC38A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03839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72CAF1-DE65-447D-ACB7-A2660AAC38A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45234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72CAF1-DE65-447D-ACB7-A2660AAC38A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72070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72CAF1-DE65-447D-ACB7-A2660AAC38A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52459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72CAF1-DE65-447D-ACB7-A2660AAC38A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89245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72CAF1-DE65-447D-ACB7-A2660AAC38A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98816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72CAF1-DE65-447D-ACB7-A2660AAC38A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8706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72CAF1-DE65-447D-ACB7-A2660AAC38A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77940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72CAF1-DE65-447D-ACB7-A2660AAC38A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28816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72CAF1-DE65-447D-ACB7-A2660AAC38AA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04138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72CAF1-DE65-447D-ACB7-A2660AAC38A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851260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344103" y="4369867"/>
            <a:ext cx="6169793" cy="4315345"/>
          </a:xfrm>
        </p:spPr>
        <p:txBody>
          <a:bodyPr>
            <a:normAutofit fontScale="47500" lnSpcReduction="20000"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72CAF1-DE65-447D-ACB7-A2660AAC38AA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786492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344103" y="4369867"/>
            <a:ext cx="6169793" cy="4315345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72CAF1-DE65-447D-ACB7-A2660AAC38AA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607312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4502818"/>
          </a:xfrm>
        </p:spPr>
        <p:txBody>
          <a:bodyPr>
            <a:normAutofit fontScale="70000" lnSpcReduction="20000"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72CAF1-DE65-447D-ACB7-A2660AAC38AA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735080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72CAF1-DE65-447D-ACB7-A2660AAC38AA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909431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72CAF1-DE65-447D-ACB7-A2660AAC38AA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30172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72CAF1-DE65-447D-ACB7-A2660AAC38AA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507935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72CAF1-DE65-447D-ACB7-A2660AAC38AA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960799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4502818"/>
          </a:xfrm>
        </p:spPr>
        <p:txBody>
          <a:bodyPr>
            <a:normAutofit fontScale="77500" lnSpcReduction="20000"/>
          </a:bodyPr>
          <a:lstStyle/>
          <a:p>
            <a:endParaRPr lang="en-US" dirty="0">
              <a:sym typeface="Wingdings" panose="05000000000000000000" pitchFamily="2" charset="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72CAF1-DE65-447D-ACB7-A2660AAC38AA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260617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72CAF1-DE65-447D-ACB7-A2660AAC38AA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03075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72CAF1-DE65-447D-ACB7-A2660AAC38AA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297815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72CAF1-DE65-447D-ACB7-A2660AAC38AA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569241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72CAF1-DE65-447D-ACB7-A2660AAC38AA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963622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49"/>
            <a:ext cx="5486400" cy="4284663"/>
          </a:xfrm>
        </p:spPr>
        <p:txBody>
          <a:bodyPr>
            <a:normAutofit fontScale="77500" lnSpcReduction="20000"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72CAF1-DE65-447D-ACB7-A2660AAC38AA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269118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72CAF1-DE65-447D-ACB7-A2660AAC38AA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01503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72CAF1-DE65-447D-ACB7-A2660AAC38AA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90654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72CAF1-DE65-447D-ACB7-A2660AAC38AA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881933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72CAF1-DE65-447D-ACB7-A2660AAC38AA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709218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72CAF1-DE65-447D-ACB7-A2660AAC38AA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89488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72CAF1-DE65-447D-ACB7-A2660AAC38AA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37158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hape 88">
            <a:extLst>
              <a:ext uri="{FF2B5EF4-FFF2-40B4-BE49-F238E27FC236}">
                <a16:creationId xmlns:a16="http://schemas.microsoft.com/office/drawing/2014/main" id="{0AC49FDB-9065-40C0-A909-67E66AFA4F4B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b="23492"/>
          <a:stretch/>
        </p:blipFill>
        <p:spPr>
          <a:xfrm>
            <a:off x="0" y="-39328"/>
            <a:ext cx="12192000" cy="6936656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F12F8D7-7114-4278-A8C6-262B2635CDB4}"/>
              </a:ext>
            </a:extLst>
          </p:cNvPr>
          <p:cNvPicPr>
            <a:picLocks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" y="-39328"/>
            <a:ext cx="12191999" cy="693665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A8CB5BF-7B1D-4C2F-8DCE-3B48B409DB5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l">
              <a:defRPr sz="54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29B9B91-2B82-4546-B83D-1C806B64C22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l">
              <a:buNone/>
              <a:defRPr sz="4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Subtitle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4A7E2E5-B5A7-494A-ADB5-BD542C1378D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9720" y="6000978"/>
            <a:ext cx="3002280" cy="935678"/>
          </a:xfrm>
          <a:prstGeom prst="rect">
            <a:avLst/>
          </a:prstGeom>
        </p:spPr>
      </p:pic>
      <p:sp>
        <p:nvSpPr>
          <p:cNvPr id="15" name="Date Placeholder 3">
            <a:extLst>
              <a:ext uri="{FF2B5EF4-FFF2-40B4-BE49-F238E27FC236}">
                <a16:creationId xmlns:a16="http://schemas.microsoft.com/office/drawing/2014/main" id="{138633C0-2225-4203-8672-BE1FF8F3CB26}"/>
              </a:ext>
            </a:extLst>
          </p:cNvPr>
          <p:cNvSpPr txBox="1">
            <a:spLocks/>
          </p:cNvSpPr>
          <p:nvPr userDrawn="1"/>
        </p:nvSpPr>
        <p:spPr>
          <a:xfrm>
            <a:off x="152399" y="6248282"/>
            <a:ext cx="1498947" cy="36512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b="1" dirty="0">
                <a:solidFill>
                  <a:schemeClr val="tx1"/>
                </a:solidFill>
              </a:rPr>
              <a:t>2025</a:t>
            </a:r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DA9AFD60-3737-4450-BE19-5CF0B1965CC6}"/>
              </a:ext>
            </a:extLst>
          </p:cNvPr>
          <p:cNvSpPr txBox="1">
            <a:spLocks/>
          </p:cNvSpPr>
          <p:nvPr userDrawn="1"/>
        </p:nvSpPr>
        <p:spPr>
          <a:xfrm>
            <a:off x="1709535" y="6248284"/>
            <a:ext cx="33788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b="1" dirty="0">
                <a:solidFill>
                  <a:schemeClr val="tx1"/>
                </a:solidFill>
              </a:rPr>
              <a:t>Seattle Office of Emergency Management</a:t>
            </a:r>
          </a:p>
        </p:txBody>
      </p:sp>
    </p:spTree>
    <p:extLst>
      <p:ext uri="{BB962C8B-B14F-4D97-AF65-F5344CB8AC3E}">
        <p14:creationId xmlns:p14="http://schemas.microsoft.com/office/powerpoint/2010/main" val="132987481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4A6640-AAF9-498F-A6FD-C91E4B710D3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Title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D26F17-7903-4D43-813F-6A908669D64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08732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Subtitle 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107322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FA49D0-05FB-4A13-9342-93E5AA7FB6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880D4A-F83B-4EB0-9CF2-C37A931B4EBC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89464"/>
            <a:ext cx="10515600" cy="1332860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35059973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3E3097-AC2D-4E71-B5A6-B37F847BCD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D7275A-6671-4B2A-BF8E-E0A27F323956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09669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Subtitle 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C32B95-ABB2-41D5-B74B-4C216A81799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09669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Subtitle 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658510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B860C1-C8F4-42C5-9A6B-D6B62C06FB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BD1FAB-9430-4266-9D4D-60E3919DFF43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36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161C4E-4B6A-401B-9388-434C46C23CE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41724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Subtitle 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246F982-9B7A-4DB7-BD8A-33EE8EBA929F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36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1B2C2E3-4EBB-4A84-826A-812CC9487D3F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41724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Subtitle 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202314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D2F0A6-C5A2-443E-8D49-43D6387DC9E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1804704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04582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70E995-D949-4665-B2BE-6C1BCBCBF2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D3D865-FD4B-4775-8105-EA2753B9349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93489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Subtitle 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02C222-FAB2-4815-AD59-66AACA2A6EDC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399"/>
            <a:ext cx="3932237" cy="3864923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copy</a:t>
            </a:r>
          </a:p>
        </p:txBody>
      </p:sp>
    </p:spTree>
    <p:extLst>
      <p:ext uri="{BB962C8B-B14F-4D97-AF65-F5344CB8AC3E}">
        <p14:creationId xmlns:p14="http://schemas.microsoft.com/office/powerpoint/2010/main" val="10088399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857CA1-AD78-47F2-9FA9-24CE3C9F4D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39A6B14-1176-46C3-92A7-C9D09DD5CF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934898"/>
          </a:xfrm>
        </p:spPr>
        <p:txBody>
          <a:bodyPr anchor="b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76BB76-673A-42AA-810D-796158A9DAB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399"/>
            <a:ext cx="3932237" cy="3864923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copy</a:t>
            </a:r>
          </a:p>
        </p:txBody>
      </p:sp>
    </p:spTree>
    <p:extLst>
      <p:ext uri="{BB962C8B-B14F-4D97-AF65-F5344CB8AC3E}">
        <p14:creationId xmlns:p14="http://schemas.microsoft.com/office/powerpoint/2010/main" val="4107418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976596CD-1A53-40BF-86B6-CCF9641C4F72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3037" y="5922323"/>
            <a:ext cx="2998963" cy="935677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5D674A9-8420-4BC9-958B-60904E1FD9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CE9525-7613-44D5-9D3B-D9B1A513A4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0966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Subtitle 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EDD451B4-C473-4A29-A539-AB086CAEEC4C}"/>
              </a:ext>
            </a:extLst>
          </p:cNvPr>
          <p:cNvSpPr txBox="1">
            <a:spLocks/>
          </p:cNvSpPr>
          <p:nvPr userDrawn="1"/>
        </p:nvSpPr>
        <p:spPr>
          <a:xfrm>
            <a:off x="152400" y="6248284"/>
            <a:ext cx="1371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003DA5"/>
                </a:solidFill>
              </a:rPr>
              <a:t>Date (xx/xx/</a:t>
            </a:r>
            <a:r>
              <a:rPr lang="en-US" dirty="0" err="1">
                <a:solidFill>
                  <a:srgbClr val="003DA5"/>
                </a:solidFill>
              </a:rPr>
              <a:t>xxxx</a:t>
            </a:r>
            <a:r>
              <a:rPr lang="en-US" dirty="0">
                <a:solidFill>
                  <a:srgbClr val="003DA5"/>
                </a:solidFill>
              </a:rPr>
              <a:t>)</a:t>
            </a:r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B5122A13-69DF-40C1-9F36-4B12A61C3C27}"/>
              </a:ext>
            </a:extLst>
          </p:cNvPr>
          <p:cNvSpPr txBox="1">
            <a:spLocks/>
          </p:cNvSpPr>
          <p:nvPr userDrawn="1"/>
        </p:nvSpPr>
        <p:spPr>
          <a:xfrm>
            <a:off x="1524000" y="624828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003DA5"/>
                </a:solidFill>
              </a:rPr>
              <a:t>Department Name</a:t>
            </a:r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2BB9B98A-278E-4B52-9EE2-9C31F9863037}"/>
              </a:ext>
            </a:extLst>
          </p:cNvPr>
          <p:cNvSpPr txBox="1">
            <a:spLocks/>
          </p:cNvSpPr>
          <p:nvPr userDrawn="1"/>
        </p:nvSpPr>
        <p:spPr>
          <a:xfrm>
            <a:off x="3581400" y="6248283"/>
            <a:ext cx="1165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003DA5"/>
                </a:solidFill>
              </a:rPr>
              <a:t>Page Number</a:t>
            </a:r>
          </a:p>
        </p:txBody>
      </p:sp>
      <p:sp>
        <p:nvSpPr>
          <p:cNvPr id="8" name="Shape 98">
            <a:extLst>
              <a:ext uri="{FF2B5EF4-FFF2-40B4-BE49-F238E27FC236}">
                <a16:creationId xmlns:a16="http://schemas.microsoft.com/office/drawing/2014/main" id="{6301E5A9-264C-4A8D-9812-87FFC06AE62B}"/>
              </a:ext>
            </a:extLst>
          </p:cNvPr>
          <p:cNvSpPr/>
          <p:nvPr userDrawn="1"/>
        </p:nvSpPr>
        <p:spPr>
          <a:xfrm>
            <a:off x="0" y="5984478"/>
            <a:ext cx="12192000" cy="898460"/>
          </a:xfrm>
          <a:prstGeom prst="rect">
            <a:avLst/>
          </a:prstGeom>
          <a:solidFill>
            <a:srgbClr val="003DA5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1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D953AB7E-1A09-40B8-82F4-7132969F5B99}"/>
              </a:ext>
            </a:extLst>
          </p:cNvPr>
          <p:cNvSpPr txBox="1">
            <a:spLocks/>
          </p:cNvSpPr>
          <p:nvPr userDrawn="1"/>
        </p:nvSpPr>
        <p:spPr>
          <a:xfrm>
            <a:off x="152399" y="6248284"/>
            <a:ext cx="15240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b="1" dirty="0">
                <a:solidFill>
                  <a:schemeClr val="bg1"/>
                </a:solidFill>
              </a:rPr>
              <a:t>2025</a:t>
            </a: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06CE33BE-5965-4385-A50F-EE3044A3C612}"/>
              </a:ext>
            </a:extLst>
          </p:cNvPr>
          <p:cNvSpPr txBox="1">
            <a:spLocks/>
          </p:cNvSpPr>
          <p:nvPr userDrawn="1"/>
        </p:nvSpPr>
        <p:spPr>
          <a:xfrm>
            <a:off x="1702030" y="6248282"/>
            <a:ext cx="34033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b="1" dirty="0">
                <a:solidFill>
                  <a:schemeClr val="bg1"/>
                </a:solidFill>
              </a:rPr>
              <a:t>Seattle Office of Emergency Management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0F7CC0D1-EF47-4831-B7C8-1B451F51BCE3}"/>
              </a:ext>
            </a:extLst>
          </p:cNvPr>
          <p:cNvSpPr txBox="1">
            <a:spLocks/>
          </p:cNvSpPr>
          <p:nvPr userDrawn="1"/>
        </p:nvSpPr>
        <p:spPr>
          <a:xfrm>
            <a:off x="3581401" y="6248283"/>
            <a:ext cx="7910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400" b="1" dirty="0">
              <a:solidFill>
                <a:schemeClr val="bg1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C2D44D1-75DE-4BDD-8018-D6C834D9310C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9720" y="5991605"/>
            <a:ext cx="3002280" cy="935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33096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kathleenjonesauthor.blogspot.com/2010/09/seismic-shift-earthquake-album.html" TargetMode="External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10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hyperlink" Target="https://www.flickr.com/photos/martinluff/4962778208" TargetMode="External"/><Relationship Id="rId5" Type="http://schemas.openxmlformats.org/officeDocument/2006/relationships/image" Target="../media/image9.jp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hyperlink" Target="https://lakefellowship.org/event/why-we-need-learn-about-food-and-food-justice-guest-speaker-christine-rai" TargetMode="External"/><Relationship Id="rId5" Type="http://schemas.openxmlformats.org/officeDocument/2006/relationships/image" Target="../media/image12.jp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flickr.com/photos/zokuga/8145217954" TargetMode="External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15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hyperlink" Target="http://flickr.com/photos/chimchim/3801664379" TargetMode="External"/><Relationship Id="rId5" Type="http://schemas.openxmlformats.org/officeDocument/2006/relationships/image" Target="../media/image14.jpg"/><Relationship Id="rId10" Type="http://schemas.openxmlformats.org/officeDocument/2006/relationships/hyperlink" Target="https://www.flickr.com/photos/balkanplumbing/7895049636/" TargetMode="External"/><Relationship Id="rId4" Type="http://schemas.openxmlformats.org/officeDocument/2006/relationships/image" Target="../media/image13.PNG"/><Relationship Id="rId9" Type="http://schemas.openxmlformats.org/officeDocument/2006/relationships/image" Target="../media/image16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s://riadzany.blogspot.com/2016/08/moroccos-increase-in-atms-and-e-commerce.html" TargetMode="External"/><Relationship Id="rId3" Type="http://schemas.openxmlformats.org/officeDocument/2006/relationships/notesSlide" Target="../notesSlides/notesSlide8.xml"/><Relationship Id="rId7" Type="http://schemas.openxmlformats.org/officeDocument/2006/relationships/image" Target="../media/image19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6" Type="http://schemas.openxmlformats.org/officeDocument/2006/relationships/hyperlink" Target="https://commons.wikimedia.org/wiki/File:%22NO_GAS%22_SIGNS_WERE_A_COMMON_SIGHT_IN_OREGON_DURING_THE_FALL_OF_1973,_SUCH_AS_AT_THIS_STATION_IN_LINCOLN_CITY_ALONG..._-_NARA_-_555416.jpg" TargetMode="External"/><Relationship Id="rId5" Type="http://schemas.openxmlformats.org/officeDocument/2006/relationships/image" Target="../media/image18.jp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propublica.org/article/rationing-medical-care-health-officials-struggle-with-setting-standards-122" TargetMode="External"/><Relationship Id="rId3" Type="http://schemas.openxmlformats.org/officeDocument/2006/relationships/notesSlide" Target="../notesSlides/notesSlide9.xml"/><Relationship Id="rId7" Type="http://schemas.openxmlformats.org/officeDocument/2006/relationships/image" Target="../media/image22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6" Type="http://schemas.openxmlformats.org/officeDocument/2006/relationships/hyperlink" Target="https://www.publicdomainpictures.net/en/view-image.php?image=89055&amp;picture=emergency-sign-at-hospital" TargetMode="External"/><Relationship Id="rId5" Type="http://schemas.openxmlformats.org/officeDocument/2006/relationships/image" Target="../media/image21.jpg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s://blogography.com/archives/2020/10/no-media-no-internet-no-service.html" TargetMode="External"/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25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6" Type="http://schemas.openxmlformats.org/officeDocument/2006/relationships/hyperlink" Target="https://www.pexels.com/photo/cell-phone-in-hands-6111/" TargetMode="External"/><Relationship Id="rId5" Type="http://schemas.openxmlformats.org/officeDocument/2006/relationships/image" Target="../media/image24.jpeg"/><Relationship Id="rId10" Type="http://schemas.openxmlformats.org/officeDocument/2006/relationships/hyperlink" Target="http://security.stackexchange.com/questions/149490/setting-up-a-fake-ap-problem-with-iptables-and-dns-server" TargetMode="External"/><Relationship Id="rId4" Type="http://schemas.openxmlformats.org/officeDocument/2006/relationships/image" Target="../media/image23.PNG"/><Relationship Id="rId9" Type="http://schemas.openxmlformats.org/officeDocument/2006/relationships/image" Target="../media/image26.jp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flickr.com/photos/sanbeiji/220645446" TargetMode="External"/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29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6" Type="http://schemas.openxmlformats.org/officeDocument/2006/relationships/hyperlink" Target="https://nara.getarchive.net/media/healthcare-emergency-managers-activate-a-hospitals-emergency-operations-center-0f90f7" TargetMode="External"/><Relationship Id="rId5" Type="http://schemas.openxmlformats.org/officeDocument/2006/relationships/image" Target="../media/image28.jpg"/><Relationship Id="rId10" Type="http://schemas.openxmlformats.org/officeDocument/2006/relationships/hyperlink" Target="https://www.flickr.com/photos/10219516@N03/980385688/" TargetMode="External"/><Relationship Id="rId4" Type="http://schemas.openxmlformats.org/officeDocument/2006/relationships/image" Target="../media/image27.PNG"/><Relationship Id="rId9" Type="http://schemas.openxmlformats.org/officeDocument/2006/relationships/image" Target="../media/image30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creativecommons.org/licenses/by-nc/3.0/" TargetMode="External"/><Relationship Id="rId4" Type="http://schemas.openxmlformats.org/officeDocument/2006/relationships/hyperlink" Target="https://www.pngall.com/checklist-png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1.emf"/><Relationship Id="rId4" Type="http://schemas.openxmlformats.org/officeDocument/2006/relationships/hyperlink" Target="https://www.scienceimage.csiro.au/image/3893/eye-glasses/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48.png"/><Relationship Id="rId4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eattle.gov/emergency-management/prepare/prepare-your-neighborhood/seattle-neighborhoods-actively-prepare" TargetMode="External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0.png"/><Relationship Id="rId5" Type="http://schemas.openxmlformats.org/officeDocument/2006/relationships/hyperlink" Target="http://seattleemergencyhubs.org/" TargetMode="External"/><Relationship Id="rId4" Type="http://schemas.openxmlformats.org/officeDocument/2006/relationships/image" Target="../media/image4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7" Type="http://schemas.openxmlformats.org/officeDocument/2006/relationships/image" Target="../media/image6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forms.office.com/g/9XALDPkKtj" TargetMode="Externa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E6240E-CBCD-4F39-ABEB-14C0F141E8A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Disaster Preparedness: </a:t>
            </a:r>
            <a:br>
              <a:rPr lang="en-US" dirty="0"/>
            </a:br>
            <a:r>
              <a:rPr lang="en-US" dirty="0"/>
              <a:t>The Basics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4BBEC3F6-72AA-4E0A-9048-D2193782E51E}"/>
              </a:ext>
            </a:extLst>
          </p:cNvPr>
          <p:cNvSpPr txBox="1">
            <a:spLocks/>
          </p:cNvSpPr>
          <p:nvPr/>
        </p:nvSpPr>
        <p:spPr>
          <a:xfrm>
            <a:off x="1524000" y="3796383"/>
            <a:ext cx="9144000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Presented by the Seattle Office of Emergency Management</a:t>
            </a:r>
          </a:p>
        </p:txBody>
      </p:sp>
    </p:spTree>
    <p:extLst>
      <p:ext uri="{BB962C8B-B14F-4D97-AF65-F5344CB8AC3E}">
        <p14:creationId xmlns:p14="http://schemas.microsoft.com/office/powerpoint/2010/main" val="27054061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D45379-6C70-4FBE-96B0-718202168C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1260" y="387985"/>
            <a:ext cx="7014210" cy="469265"/>
          </a:xfrm>
        </p:spPr>
        <p:txBody>
          <a:bodyPr>
            <a:noAutofit/>
          </a:bodyPr>
          <a:lstStyle/>
          <a:p>
            <a:pPr algn="ctr"/>
            <a:r>
              <a:rPr lang="en-US" sz="2800" dirty="0"/>
              <a:t>Seattle is vulnerable to many disasters…</a:t>
            </a:r>
          </a:p>
        </p:txBody>
      </p:sp>
      <p:pic>
        <p:nvPicPr>
          <p:cNvPr id="4" name="Picture 4" descr="http://media-cdn.tripadvisor.com/media/photo-s/03/9b/30/26/seattle.jpg">
            <a:extLst>
              <a:ext uri="{FF2B5EF4-FFF2-40B4-BE49-F238E27FC236}">
                <a16:creationId xmlns:a16="http://schemas.microsoft.com/office/drawing/2014/main" id="{D8FC76C9-2967-421A-8650-562702056BC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9677" y="1140902"/>
            <a:ext cx="8432646" cy="47341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73223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D7F91D-A498-44ED-A56B-C78D13605F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79926"/>
          </a:xfrm>
        </p:spPr>
        <p:txBody>
          <a:bodyPr>
            <a:normAutofit/>
          </a:bodyPr>
          <a:lstStyle/>
          <a:p>
            <a:r>
              <a:rPr lang="en-US" sz="3200" dirty="0"/>
              <a:t>Seattle’s top hazards…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01B82E8-29B3-49E7-B2E3-B60BC21C4E0C}"/>
              </a:ext>
            </a:extLst>
          </p:cNvPr>
          <p:cNvSpPr txBox="1"/>
          <p:nvPr/>
        </p:nvSpPr>
        <p:spPr>
          <a:xfrm>
            <a:off x="1227015" y="1292522"/>
            <a:ext cx="3610708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2800" dirty="0">
                <a:solidFill>
                  <a:schemeClr val="tx1">
                    <a:lumMod val="50000"/>
                  </a:schemeClr>
                </a:solidFill>
              </a:rPr>
              <a:t>Earthquakes</a:t>
            </a:r>
          </a:p>
          <a:p>
            <a:pPr marL="342900" indent="-342900">
              <a:buAutoNum type="arabicPeriod"/>
            </a:pPr>
            <a:r>
              <a:rPr lang="en-US" sz="2800" dirty="0">
                <a:solidFill>
                  <a:schemeClr val="tx1">
                    <a:lumMod val="50000"/>
                  </a:schemeClr>
                </a:solidFill>
              </a:rPr>
              <a:t>Snow and Ice Storms</a:t>
            </a:r>
          </a:p>
          <a:p>
            <a:pPr marL="342900" indent="-342900">
              <a:buAutoNum type="arabicPeriod"/>
            </a:pPr>
            <a:r>
              <a:rPr lang="en-US" sz="2800" dirty="0">
                <a:solidFill>
                  <a:schemeClr val="tx1">
                    <a:lumMod val="50000"/>
                  </a:schemeClr>
                </a:solidFill>
              </a:rPr>
              <a:t>Windstorms</a:t>
            </a:r>
          </a:p>
          <a:p>
            <a:pPr marL="342900" indent="-342900">
              <a:buAutoNum type="arabicPeriod"/>
            </a:pPr>
            <a:r>
              <a:rPr lang="en-US" sz="2800" dirty="0">
                <a:solidFill>
                  <a:schemeClr val="tx1">
                    <a:lumMod val="50000"/>
                  </a:schemeClr>
                </a:solidFill>
              </a:rPr>
              <a:t>Power Outages</a:t>
            </a:r>
          </a:p>
          <a:p>
            <a:pPr marL="342900" indent="-342900">
              <a:buAutoNum type="arabicPeriod"/>
            </a:pPr>
            <a:r>
              <a:rPr lang="en-US" sz="2800" dirty="0">
                <a:solidFill>
                  <a:schemeClr val="tx1">
                    <a:lumMod val="50000"/>
                  </a:schemeClr>
                </a:solidFill>
              </a:rPr>
              <a:t>Cyber Attacks</a:t>
            </a:r>
          </a:p>
          <a:p>
            <a:pPr marL="342900" indent="-342900">
              <a:buAutoNum type="arabicPeriod"/>
            </a:pPr>
            <a:r>
              <a:rPr lang="en-US" sz="2800" dirty="0">
                <a:solidFill>
                  <a:schemeClr val="tx1">
                    <a:lumMod val="50000"/>
                  </a:schemeClr>
                </a:solidFill>
              </a:rPr>
              <a:t>Landslides</a:t>
            </a:r>
          </a:p>
          <a:p>
            <a:pPr marL="342900" indent="-342900">
              <a:buAutoNum type="arabicPeriod"/>
            </a:pPr>
            <a:r>
              <a:rPr lang="en-US" sz="2800" dirty="0">
                <a:solidFill>
                  <a:schemeClr val="tx1">
                    <a:lumMod val="50000"/>
                  </a:schemeClr>
                </a:solidFill>
              </a:rPr>
              <a:t>Disease Outbreaks</a:t>
            </a:r>
          </a:p>
          <a:p>
            <a:pPr marL="342900" indent="-342900">
              <a:buAutoNum type="arabicPeriod"/>
            </a:pPr>
            <a:r>
              <a:rPr lang="en-US" sz="2800" dirty="0">
                <a:solidFill>
                  <a:schemeClr val="tx1">
                    <a:lumMod val="50000"/>
                  </a:schemeClr>
                </a:solidFill>
              </a:rPr>
              <a:t>Flooding</a:t>
            </a:r>
          </a:p>
          <a:p>
            <a:pPr marL="342900" indent="-342900">
              <a:buAutoNum type="arabicPeriod"/>
            </a:pPr>
            <a:r>
              <a:rPr lang="en-US" sz="2800" dirty="0">
                <a:solidFill>
                  <a:schemeClr val="tx1">
                    <a:lumMod val="50000"/>
                  </a:schemeClr>
                </a:solidFill>
              </a:rPr>
              <a:t>Excessive Heat</a:t>
            </a:r>
          </a:p>
          <a:p>
            <a:pPr marL="342900" indent="-342900">
              <a:buAutoNum type="arabicPeriod"/>
            </a:pPr>
            <a:endParaRPr lang="en-US" sz="2800" dirty="0"/>
          </a:p>
          <a:p>
            <a:pPr marL="342900" indent="-342900">
              <a:buAutoNum type="arabicPeriod"/>
            </a:pPr>
            <a:endParaRPr lang="en-US" sz="2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C5906D4-2A19-42B8-AD3D-9E95C20C6923}"/>
              </a:ext>
            </a:extLst>
          </p:cNvPr>
          <p:cNvSpPr txBox="1"/>
          <p:nvPr/>
        </p:nvSpPr>
        <p:spPr>
          <a:xfrm>
            <a:off x="5892800" y="1292522"/>
            <a:ext cx="6025662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tx1">
                    <a:lumMod val="50000"/>
                  </a:schemeClr>
                </a:solidFill>
              </a:rPr>
              <a:t>10. Tsunamis/Seiches</a:t>
            </a:r>
          </a:p>
          <a:p>
            <a:r>
              <a:rPr lang="en-US" sz="2800" dirty="0">
                <a:solidFill>
                  <a:schemeClr val="tx1">
                    <a:lumMod val="50000"/>
                  </a:schemeClr>
                </a:solidFill>
              </a:rPr>
              <a:t>11. Infrastructure and Structural Failures</a:t>
            </a:r>
          </a:p>
          <a:p>
            <a:r>
              <a:rPr lang="en-US" sz="2800" dirty="0">
                <a:solidFill>
                  <a:schemeClr val="tx1">
                    <a:lumMod val="50000"/>
                  </a:schemeClr>
                </a:solidFill>
              </a:rPr>
              <a:t>12. Fires</a:t>
            </a:r>
          </a:p>
          <a:p>
            <a:r>
              <a:rPr lang="en-US" sz="2800" dirty="0">
                <a:solidFill>
                  <a:schemeClr val="tx1">
                    <a:lumMod val="50000"/>
                  </a:schemeClr>
                </a:solidFill>
              </a:rPr>
              <a:t>13. Transportation Incidents</a:t>
            </a:r>
          </a:p>
          <a:p>
            <a:r>
              <a:rPr lang="en-US" sz="2800" dirty="0">
                <a:solidFill>
                  <a:schemeClr val="tx1">
                    <a:lumMod val="50000"/>
                  </a:schemeClr>
                </a:solidFill>
              </a:rPr>
              <a:t>14. Water Shortages</a:t>
            </a:r>
          </a:p>
          <a:p>
            <a:r>
              <a:rPr lang="en-US" sz="2800" dirty="0">
                <a:solidFill>
                  <a:schemeClr val="tx1">
                    <a:lumMod val="50000"/>
                  </a:schemeClr>
                </a:solidFill>
              </a:rPr>
              <a:t>15. Social Unrest</a:t>
            </a:r>
          </a:p>
          <a:p>
            <a:r>
              <a:rPr lang="en-US" sz="2800" dirty="0">
                <a:solidFill>
                  <a:schemeClr val="tx1">
                    <a:lumMod val="50000"/>
                  </a:schemeClr>
                </a:solidFill>
              </a:rPr>
              <a:t>16. Attacks</a:t>
            </a:r>
          </a:p>
          <a:p>
            <a:r>
              <a:rPr lang="en-US" sz="2800" dirty="0">
                <a:solidFill>
                  <a:schemeClr val="tx1">
                    <a:lumMod val="50000"/>
                  </a:schemeClr>
                </a:solidFill>
              </a:rPr>
              <a:t>17. Hazmat Incidents</a:t>
            </a:r>
          </a:p>
          <a:p>
            <a:r>
              <a:rPr lang="en-US" sz="2800">
                <a:solidFill>
                  <a:schemeClr val="tx1">
                    <a:lumMod val="50000"/>
                  </a:schemeClr>
                </a:solidFill>
              </a:rPr>
              <a:t>18. Volcanic </a:t>
            </a:r>
            <a:r>
              <a:rPr lang="en-US" sz="2800" dirty="0">
                <a:solidFill>
                  <a:schemeClr val="tx1">
                    <a:lumMod val="50000"/>
                  </a:schemeClr>
                </a:solidFill>
              </a:rPr>
              <a:t>Hazards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5466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0D8C90-7F3E-4FEE-82E7-9DEBDF930B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66444"/>
          </a:xfrm>
        </p:spPr>
        <p:txBody>
          <a:bodyPr>
            <a:normAutofit/>
          </a:bodyPr>
          <a:lstStyle/>
          <a:p>
            <a:r>
              <a:rPr lang="en-US" sz="3600" dirty="0"/>
              <a:t>Seattle Hazard Explorer &amp; King County Ready Tool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EA695B7B-31ED-462D-89DA-E4162B59E2A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2929" y="1525904"/>
            <a:ext cx="5731227" cy="4200526"/>
          </a:xfrm>
        </p:spPr>
      </p:pic>
      <p:pic>
        <p:nvPicPr>
          <p:cNvPr id="5" name="Content Placeholder 7">
            <a:extLst>
              <a:ext uri="{FF2B5EF4-FFF2-40B4-BE49-F238E27FC236}">
                <a16:creationId xmlns:a16="http://schemas.microsoft.com/office/drawing/2014/main" id="{E13ADF71-4279-45B9-B06B-D9BEFE8416B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99" t="629" r="25795" b="629"/>
          <a:stretch/>
        </p:blipFill>
        <p:spPr>
          <a:xfrm>
            <a:off x="936070" y="1628774"/>
            <a:ext cx="3805758" cy="420052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6A563C9-D835-47DF-AD01-907E5E6DC592}"/>
              </a:ext>
            </a:extLst>
          </p:cNvPr>
          <p:cNvSpPr txBox="1"/>
          <p:nvPr/>
        </p:nvSpPr>
        <p:spPr>
          <a:xfrm>
            <a:off x="1130164" y="1131570"/>
            <a:ext cx="3417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2">
                    <a:lumMod val="50000"/>
                  </a:schemeClr>
                </a:solidFill>
              </a:rPr>
              <a:t>www.seattle.gov/hazardexplorer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5E15E2A-CFD3-4468-A9D8-1BA8A344E0AF}"/>
              </a:ext>
            </a:extLst>
          </p:cNvPr>
          <p:cNvSpPr/>
          <p:nvPr/>
        </p:nvSpPr>
        <p:spPr>
          <a:xfrm>
            <a:off x="7109568" y="1131570"/>
            <a:ext cx="30379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tx2">
                    <a:lumMod val="50000"/>
                  </a:schemeClr>
                </a:solidFill>
              </a:rPr>
              <a:t>www.hazardready.org/seattle</a:t>
            </a:r>
          </a:p>
        </p:txBody>
      </p:sp>
    </p:spTree>
    <p:extLst>
      <p:ext uri="{BB962C8B-B14F-4D97-AF65-F5344CB8AC3E}">
        <p14:creationId xmlns:p14="http://schemas.microsoft.com/office/powerpoint/2010/main" val="11459849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3CB7B5-9942-458C-BBB9-4DF646979A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2329" y="10955"/>
            <a:ext cx="10515600" cy="1325563"/>
          </a:xfrm>
        </p:spPr>
        <p:txBody>
          <a:bodyPr/>
          <a:lstStyle/>
          <a:p>
            <a:r>
              <a:rPr lang="en-US" b="1" dirty="0"/>
              <a:t>Know the reality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9B1F9FB5-67D4-4222-A5FB-D06594170502}"/>
              </a:ext>
            </a:extLst>
          </p:cNvPr>
          <p:cNvSpPr txBox="1"/>
          <p:nvPr/>
        </p:nvSpPr>
        <p:spPr>
          <a:xfrm>
            <a:off x="858385" y="931348"/>
            <a:ext cx="7775475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2200" b="1" dirty="0">
                <a:solidFill>
                  <a:schemeClr val="accent1">
                    <a:lumMod val="75000"/>
                  </a:schemeClr>
                </a:solidFill>
              </a:rPr>
              <a:t>The services you rely on will be significantly disrupted.</a:t>
            </a:r>
          </a:p>
        </p:txBody>
      </p:sp>
      <p:grpSp>
        <p:nvGrpSpPr>
          <p:cNvPr id="84" name="Group 83">
            <a:extLst>
              <a:ext uri="{FF2B5EF4-FFF2-40B4-BE49-F238E27FC236}">
                <a16:creationId xmlns:a16="http://schemas.microsoft.com/office/drawing/2014/main" id="{2EF218EB-8899-46BD-B9DF-EFE12B882C2B}"/>
              </a:ext>
            </a:extLst>
          </p:cNvPr>
          <p:cNvGrpSpPr/>
          <p:nvPr/>
        </p:nvGrpSpPr>
        <p:grpSpPr>
          <a:xfrm>
            <a:off x="295740" y="1667680"/>
            <a:ext cx="2158357" cy="3016308"/>
            <a:chOff x="286115" y="1647095"/>
            <a:chExt cx="2158357" cy="3016308"/>
          </a:xfrm>
        </p:grpSpPr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7753D01B-6C32-4FE9-ABB5-454513AD1046}"/>
                </a:ext>
              </a:extLst>
            </p:cNvPr>
            <p:cNvGrpSpPr/>
            <p:nvPr/>
          </p:nvGrpSpPr>
          <p:grpSpPr>
            <a:xfrm>
              <a:off x="286115" y="2631395"/>
              <a:ext cx="2158357" cy="2032008"/>
              <a:chOff x="199528" y="1702333"/>
              <a:chExt cx="2158357" cy="2032008"/>
            </a:xfrm>
          </p:grpSpPr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id="{099627FA-B6CF-408C-BA95-FDA4D5731B6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81097" y="1702333"/>
                <a:ext cx="136555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7" name="Content Placeholder 4">
                <a:extLst>
                  <a:ext uri="{FF2B5EF4-FFF2-40B4-BE49-F238E27FC236}">
                    <a16:creationId xmlns:a16="http://schemas.microsoft.com/office/drawing/2014/main" id="{A3C81A72-0FF2-4828-85DA-FDE7DEC939D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99528" y="1775447"/>
                <a:ext cx="2158357" cy="1958894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3200" kern="1200">
                    <a:solidFill>
                      <a:schemeClr val="tx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None/>
                </a:pPr>
                <a:r>
                  <a:rPr lang="en-US" sz="1400" dirty="0">
                    <a:solidFill>
                      <a:schemeClr val="bg2">
                        <a:lumMod val="10000"/>
                      </a:schemeClr>
                    </a:solidFill>
                  </a:rPr>
                  <a:t>People may not be able to get places easily (roads, bridges damaged, transit will stop)</a:t>
                </a:r>
              </a:p>
              <a:p>
                <a:pPr marL="0" indent="0" algn="ctr">
                  <a:buNone/>
                </a:pPr>
                <a:endParaRPr lang="en-US" sz="2000" dirty="0"/>
              </a:p>
            </p:txBody>
          </p:sp>
        </p:grpSp>
        <p:pic>
          <p:nvPicPr>
            <p:cNvPr id="66" name="Picture 65" descr="A close up of a sign&#10;&#10;Description automatically generated">
              <a:extLst>
                <a:ext uri="{FF2B5EF4-FFF2-40B4-BE49-F238E27FC236}">
                  <a16:creationId xmlns:a16="http://schemas.microsoft.com/office/drawing/2014/main" id="{685D16CA-8E4D-44DD-9FE8-7A6B4EE1C0E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5713" y="1647095"/>
              <a:ext cx="1049495" cy="947743"/>
            </a:xfrm>
            <a:prstGeom prst="rect">
              <a:avLst/>
            </a:prstGeom>
          </p:spPr>
        </p:pic>
      </p:grpSp>
      <p:pic>
        <p:nvPicPr>
          <p:cNvPr id="16" name="Picture 15" descr="A picture containing ground, outdoor, dirt, way&#10;&#10;Description automatically generated">
            <a:extLst>
              <a:ext uri="{FF2B5EF4-FFF2-40B4-BE49-F238E27FC236}">
                <a16:creationId xmlns:a16="http://schemas.microsoft.com/office/drawing/2014/main" id="{F04AC8ED-AADA-F41C-B9B0-30D474ED6F9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2721610" y="1493520"/>
            <a:ext cx="3040380" cy="40538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6" name="Picture 25" descr="A parking lot with a building in the background&#10;&#10;Description automatically generated with medium confidence">
            <a:extLst>
              <a:ext uri="{FF2B5EF4-FFF2-40B4-BE49-F238E27FC236}">
                <a16:creationId xmlns:a16="http://schemas.microsoft.com/office/drawing/2014/main" id="{D52E5CE1-77BF-1C7C-1C47-39BC35E3D97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6601460" y="1645920"/>
            <a:ext cx="4541520" cy="30276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05189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3CB7B5-9942-458C-BBB9-4DF646979A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2329" y="10955"/>
            <a:ext cx="10515600" cy="1325563"/>
          </a:xfrm>
        </p:spPr>
        <p:txBody>
          <a:bodyPr/>
          <a:lstStyle/>
          <a:p>
            <a:r>
              <a:rPr lang="en-US" b="1" dirty="0"/>
              <a:t>Know the reality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9B1F9FB5-67D4-4222-A5FB-D06594170502}"/>
              </a:ext>
            </a:extLst>
          </p:cNvPr>
          <p:cNvSpPr txBox="1"/>
          <p:nvPr/>
        </p:nvSpPr>
        <p:spPr>
          <a:xfrm>
            <a:off x="858385" y="931348"/>
            <a:ext cx="7775475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2200" b="1" dirty="0">
                <a:solidFill>
                  <a:schemeClr val="accent1">
                    <a:lumMod val="75000"/>
                  </a:schemeClr>
                </a:solidFill>
              </a:rPr>
              <a:t>The services you rely on will be significantly disrupted.</a:t>
            </a:r>
          </a:p>
        </p:txBody>
      </p:sp>
      <p:grpSp>
        <p:nvGrpSpPr>
          <p:cNvPr id="83" name="Group 82">
            <a:extLst>
              <a:ext uri="{FF2B5EF4-FFF2-40B4-BE49-F238E27FC236}">
                <a16:creationId xmlns:a16="http://schemas.microsoft.com/office/drawing/2014/main" id="{784E311E-7B9B-4833-8A52-67A4F8318209}"/>
              </a:ext>
            </a:extLst>
          </p:cNvPr>
          <p:cNvGrpSpPr/>
          <p:nvPr/>
        </p:nvGrpSpPr>
        <p:grpSpPr>
          <a:xfrm>
            <a:off x="478613" y="1550351"/>
            <a:ext cx="2158357" cy="3092997"/>
            <a:chOff x="3202028" y="1439703"/>
            <a:chExt cx="2158357" cy="3092997"/>
          </a:xfrm>
        </p:grpSpPr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E1B8F20B-E554-494B-AAFA-B9A5E06D6F0E}"/>
                </a:ext>
              </a:extLst>
            </p:cNvPr>
            <p:cNvGrpSpPr/>
            <p:nvPr/>
          </p:nvGrpSpPr>
          <p:grpSpPr>
            <a:xfrm>
              <a:off x="3202028" y="2500691"/>
              <a:ext cx="2158357" cy="2032009"/>
              <a:chOff x="3200904" y="1702332"/>
              <a:chExt cx="2158357" cy="2032009"/>
            </a:xfrm>
          </p:grpSpPr>
          <p:sp>
            <p:nvSpPr>
              <p:cNvPr id="29" name="Content Placeholder 4">
                <a:extLst>
                  <a:ext uri="{FF2B5EF4-FFF2-40B4-BE49-F238E27FC236}">
                    <a16:creationId xmlns:a16="http://schemas.microsoft.com/office/drawing/2014/main" id="{42490903-E3B2-4B26-9909-986CD27B502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200904" y="1775446"/>
                <a:ext cx="2158357" cy="1958895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3200" kern="1200">
                    <a:solidFill>
                      <a:schemeClr val="tx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None/>
                </a:pPr>
                <a:r>
                  <a:rPr lang="en-US" sz="1400" dirty="0">
                    <a:solidFill>
                      <a:schemeClr val="bg2">
                        <a:lumMod val="10000"/>
                      </a:schemeClr>
                    </a:solidFill>
                  </a:rPr>
                  <a:t>Stores may quickly run out of supplies or normal places of business may close</a:t>
                </a:r>
              </a:p>
              <a:p>
                <a:pPr marL="0" indent="0" algn="ctr">
                  <a:buNone/>
                </a:pPr>
                <a:br>
                  <a:rPr lang="en-US" sz="2000" dirty="0"/>
                </a:br>
                <a:endParaRPr lang="en-US" sz="2000" dirty="0"/>
              </a:p>
            </p:txBody>
          </p:sp>
          <p:cxnSp>
            <p:nvCxnSpPr>
              <p:cNvPr id="30" name="Straight Connector 29">
                <a:extLst>
                  <a:ext uri="{FF2B5EF4-FFF2-40B4-BE49-F238E27FC236}">
                    <a16:creationId xmlns:a16="http://schemas.microsoft.com/office/drawing/2014/main" id="{77007FAF-D524-4492-8D19-320D2AD7DD7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97307" y="1702332"/>
                <a:ext cx="136555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68" name="Picture 67" descr="A picture containing building, window, table&#10;&#10;Description automatically generated">
              <a:extLst>
                <a:ext uri="{FF2B5EF4-FFF2-40B4-BE49-F238E27FC236}">
                  <a16:creationId xmlns:a16="http://schemas.microsoft.com/office/drawing/2014/main" id="{296913E6-E0FA-4FEE-859B-59608BFF1DE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96065" y="1439703"/>
              <a:ext cx="1170282" cy="1056633"/>
            </a:xfrm>
            <a:prstGeom prst="rect">
              <a:avLst/>
            </a:prstGeom>
          </p:spPr>
        </p:pic>
      </p:grpSp>
      <p:pic>
        <p:nvPicPr>
          <p:cNvPr id="4" name="Picture 3" descr="Engineering drawing&#10;&#10;Description automatically generated with low confidence">
            <a:extLst>
              <a:ext uri="{FF2B5EF4-FFF2-40B4-BE49-F238E27FC236}">
                <a16:creationId xmlns:a16="http://schemas.microsoft.com/office/drawing/2014/main" id="{EA914079-3428-0671-C7AD-4994004A249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3048000" y="1574800"/>
            <a:ext cx="6402577" cy="36452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689336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3CB7B5-9942-458C-BBB9-4DF646979A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2329" y="10955"/>
            <a:ext cx="10515600" cy="1325563"/>
          </a:xfrm>
        </p:spPr>
        <p:txBody>
          <a:bodyPr/>
          <a:lstStyle/>
          <a:p>
            <a:r>
              <a:rPr lang="en-US" b="1" dirty="0"/>
              <a:t>Know the reality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9B1F9FB5-67D4-4222-A5FB-D06594170502}"/>
              </a:ext>
            </a:extLst>
          </p:cNvPr>
          <p:cNvSpPr txBox="1"/>
          <p:nvPr/>
        </p:nvSpPr>
        <p:spPr>
          <a:xfrm>
            <a:off x="858385" y="931348"/>
            <a:ext cx="7775475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2200" b="1" dirty="0">
                <a:solidFill>
                  <a:schemeClr val="accent1">
                    <a:lumMod val="75000"/>
                  </a:schemeClr>
                </a:solidFill>
              </a:rPr>
              <a:t>The services you rely on will be significantly disrupted.</a:t>
            </a:r>
          </a:p>
        </p:txBody>
      </p:sp>
      <p:grpSp>
        <p:nvGrpSpPr>
          <p:cNvPr id="82" name="Group 81">
            <a:extLst>
              <a:ext uri="{FF2B5EF4-FFF2-40B4-BE49-F238E27FC236}">
                <a16:creationId xmlns:a16="http://schemas.microsoft.com/office/drawing/2014/main" id="{73100485-7DC3-415A-A286-8BCEBAC8A066}"/>
              </a:ext>
            </a:extLst>
          </p:cNvPr>
          <p:cNvGrpSpPr/>
          <p:nvPr/>
        </p:nvGrpSpPr>
        <p:grpSpPr>
          <a:xfrm>
            <a:off x="531978" y="1694320"/>
            <a:ext cx="2158357" cy="2851362"/>
            <a:chOff x="6344033" y="1785976"/>
            <a:chExt cx="2158357" cy="2851362"/>
          </a:xfrm>
        </p:grpSpPr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CAE406EA-A12B-402A-9221-20F2791E0A85}"/>
                </a:ext>
              </a:extLst>
            </p:cNvPr>
            <p:cNvGrpSpPr/>
            <p:nvPr/>
          </p:nvGrpSpPr>
          <p:grpSpPr>
            <a:xfrm>
              <a:off x="6344033" y="2605330"/>
              <a:ext cx="2158357" cy="2032008"/>
              <a:chOff x="6300676" y="1702333"/>
              <a:chExt cx="2158357" cy="2032008"/>
            </a:xfrm>
          </p:grpSpPr>
          <p:sp>
            <p:nvSpPr>
              <p:cNvPr id="33" name="Content Placeholder 4">
                <a:extLst>
                  <a:ext uri="{FF2B5EF4-FFF2-40B4-BE49-F238E27FC236}">
                    <a16:creationId xmlns:a16="http://schemas.microsoft.com/office/drawing/2014/main" id="{18DA5680-3AAD-42C2-AEB7-7E5D5436E10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300676" y="1775447"/>
                <a:ext cx="2158357" cy="1958894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3200" kern="1200">
                    <a:solidFill>
                      <a:schemeClr val="tx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None/>
                </a:pPr>
                <a:r>
                  <a:rPr lang="en-US" sz="1400" dirty="0">
                    <a:solidFill>
                      <a:schemeClr val="bg2">
                        <a:lumMod val="10000"/>
                      </a:schemeClr>
                    </a:solidFill>
                  </a:rPr>
                  <a:t>Utilities may be damaged (electricity, water, sewer)</a:t>
                </a:r>
              </a:p>
              <a:p>
                <a:pPr marL="0" indent="0" algn="ctr">
                  <a:buNone/>
                </a:pPr>
                <a:endParaRPr lang="en-US" sz="1600" b="1" dirty="0"/>
              </a:p>
            </p:txBody>
          </p:sp>
          <p:cxnSp>
            <p:nvCxnSpPr>
              <p:cNvPr id="34" name="Straight Connector 33">
                <a:extLst>
                  <a:ext uri="{FF2B5EF4-FFF2-40B4-BE49-F238E27FC236}">
                    <a16:creationId xmlns:a16="http://schemas.microsoft.com/office/drawing/2014/main" id="{F22CAD4B-7411-4446-A26B-06FFA3CAD06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97078" y="1702333"/>
                <a:ext cx="136555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70" name="Picture 69" descr="A picture containing clock&#10;&#10;Description automatically generated">
              <a:extLst>
                <a:ext uri="{FF2B5EF4-FFF2-40B4-BE49-F238E27FC236}">
                  <a16:creationId xmlns:a16="http://schemas.microsoft.com/office/drawing/2014/main" id="{23005649-928C-459A-A091-1EBC4CD1C2A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56585" y="1785976"/>
              <a:ext cx="1333252" cy="746241"/>
            </a:xfrm>
            <a:prstGeom prst="rect">
              <a:avLst/>
            </a:prstGeom>
          </p:spPr>
        </p:pic>
      </p:grpSp>
      <p:pic>
        <p:nvPicPr>
          <p:cNvPr id="4" name="Picture 3" descr="A fountain with water shooting up&#10;&#10;Description automatically generated with low confidence">
            <a:extLst>
              <a:ext uri="{FF2B5EF4-FFF2-40B4-BE49-F238E27FC236}">
                <a16:creationId xmlns:a16="http://schemas.microsoft.com/office/drawing/2014/main" id="{BC959EE9-CC4F-CCE9-39E5-BAD518F7AE6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3027680" y="1483360"/>
            <a:ext cx="4486778" cy="28905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 descr="A picture containing outdoor, street&#10;&#10;Description automatically generated">
            <a:extLst>
              <a:ext uri="{FF2B5EF4-FFF2-40B4-BE49-F238E27FC236}">
                <a16:creationId xmlns:a16="http://schemas.microsoft.com/office/drawing/2014/main" id="{3AF91E74-62BC-D4F5-B7ED-E4FFDEEBAE5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8270241" y="850081"/>
            <a:ext cx="3098800" cy="20794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0DF67DB-792F-EE65-36FF-DCC9E3B5890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0"/>
              </a:ext>
            </a:extLst>
          </a:blip>
          <a:stretch>
            <a:fillRect/>
          </a:stretch>
        </p:blipFill>
        <p:spPr>
          <a:xfrm>
            <a:off x="8286532" y="3145221"/>
            <a:ext cx="3085939" cy="23152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761970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3CB7B5-9942-458C-BBB9-4DF646979A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2329" y="10955"/>
            <a:ext cx="10515600" cy="1325563"/>
          </a:xfrm>
        </p:spPr>
        <p:txBody>
          <a:bodyPr/>
          <a:lstStyle/>
          <a:p>
            <a:r>
              <a:rPr lang="en-US" b="1" dirty="0"/>
              <a:t>Know the reality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9B1F9FB5-67D4-4222-A5FB-D06594170502}"/>
              </a:ext>
            </a:extLst>
          </p:cNvPr>
          <p:cNvSpPr txBox="1"/>
          <p:nvPr/>
        </p:nvSpPr>
        <p:spPr>
          <a:xfrm>
            <a:off x="858385" y="931348"/>
            <a:ext cx="7775475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2200" b="1" dirty="0">
                <a:solidFill>
                  <a:schemeClr val="accent1">
                    <a:lumMod val="75000"/>
                  </a:schemeClr>
                </a:solidFill>
              </a:rPr>
              <a:t>The services you rely on will be significantly disrupted.</a:t>
            </a:r>
          </a:p>
        </p:txBody>
      </p:sp>
      <p:grpSp>
        <p:nvGrpSpPr>
          <p:cNvPr id="81" name="Group 80">
            <a:extLst>
              <a:ext uri="{FF2B5EF4-FFF2-40B4-BE49-F238E27FC236}">
                <a16:creationId xmlns:a16="http://schemas.microsoft.com/office/drawing/2014/main" id="{409BF7F7-25DC-452D-8AE3-B81620BA74EB}"/>
              </a:ext>
            </a:extLst>
          </p:cNvPr>
          <p:cNvGrpSpPr/>
          <p:nvPr/>
        </p:nvGrpSpPr>
        <p:grpSpPr>
          <a:xfrm>
            <a:off x="349091" y="1692267"/>
            <a:ext cx="2158357" cy="3193496"/>
            <a:chOff x="9259946" y="1391038"/>
            <a:chExt cx="2158357" cy="3193496"/>
          </a:xfrm>
        </p:grpSpPr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6113B532-89BC-4F55-831C-89CD680BF4E7}"/>
                </a:ext>
              </a:extLst>
            </p:cNvPr>
            <p:cNvGrpSpPr/>
            <p:nvPr/>
          </p:nvGrpSpPr>
          <p:grpSpPr>
            <a:xfrm>
              <a:off x="9259946" y="2580137"/>
              <a:ext cx="2158357" cy="2004397"/>
              <a:chOff x="9200861" y="1702332"/>
              <a:chExt cx="2158357" cy="2004397"/>
            </a:xfrm>
          </p:grpSpPr>
          <p:sp>
            <p:nvSpPr>
              <p:cNvPr id="37" name="Content Placeholder 4">
                <a:extLst>
                  <a:ext uri="{FF2B5EF4-FFF2-40B4-BE49-F238E27FC236}">
                    <a16:creationId xmlns:a16="http://schemas.microsoft.com/office/drawing/2014/main" id="{8FEF07B2-1638-4611-A41F-A2D918D9012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9200861" y="1747834"/>
                <a:ext cx="2158357" cy="1958895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3200" kern="1200">
                    <a:solidFill>
                      <a:schemeClr val="tx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None/>
                </a:pPr>
                <a:r>
                  <a:rPr lang="en-US" sz="1400" dirty="0">
                    <a:solidFill>
                      <a:schemeClr val="bg2">
                        <a:lumMod val="10000"/>
                      </a:schemeClr>
                    </a:solidFill>
                  </a:rPr>
                  <a:t>Gas stations and ATM machines may not work</a:t>
                </a:r>
              </a:p>
              <a:p>
                <a:pPr marL="0" indent="0" algn="ctr">
                  <a:buNone/>
                </a:pPr>
                <a:endParaRPr lang="en-US" sz="1600" dirty="0"/>
              </a:p>
            </p:txBody>
          </p:sp>
          <p:cxnSp>
            <p:nvCxnSpPr>
              <p:cNvPr id="38" name="Straight Connector 37">
                <a:extLst>
                  <a:ext uri="{FF2B5EF4-FFF2-40B4-BE49-F238E27FC236}">
                    <a16:creationId xmlns:a16="http://schemas.microsoft.com/office/drawing/2014/main" id="{79F39A92-9C94-4DDE-B623-F71031AB5D8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597264" y="1702332"/>
                <a:ext cx="136555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72" name="Picture 71" descr="A close up of a sign&#10;&#10;Description automatically generated">
              <a:extLst>
                <a:ext uri="{FF2B5EF4-FFF2-40B4-BE49-F238E27FC236}">
                  <a16:creationId xmlns:a16="http://schemas.microsoft.com/office/drawing/2014/main" id="{3E345641-243E-4C71-B1E6-66A5EF59035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53983" y="1391038"/>
              <a:ext cx="1170282" cy="1143598"/>
            </a:xfrm>
            <a:prstGeom prst="rect">
              <a:avLst/>
            </a:prstGeom>
          </p:spPr>
        </p:pic>
      </p:grpSp>
      <p:pic>
        <p:nvPicPr>
          <p:cNvPr id="4" name="Picture 3" descr="A picture containing text, sign, alcohol&#10;&#10;Description automatically generated">
            <a:extLst>
              <a:ext uri="{FF2B5EF4-FFF2-40B4-BE49-F238E27FC236}">
                <a16:creationId xmlns:a16="http://schemas.microsoft.com/office/drawing/2014/main" id="{29354FE5-FFA2-F4B6-602B-19E689FFFC3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2682240" y="1960880"/>
            <a:ext cx="4713941" cy="32054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 descr="A picture containing indoor, cash machine, microwave, oven&#10;&#10;Description automatically generated">
            <a:extLst>
              <a:ext uri="{FF2B5EF4-FFF2-40B4-BE49-F238E27FC236}">
                <a16:creationId xmlns:a16="http://schemas.microsoft.com/office/drawing/2014/main" id="{650FC3E7-8416-A456-3ED8-E34EA99514E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7818120" y="2336799"/>
            <a:ext cx="3864429" cy="20288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415544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3CB7B5-9942-458C-BBB9-4DF646979A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2329" y="10955"/>
            <a:ext cx="10515600" cy="1325563"/>
          </a:xfrm>
        </p:spPr>
        <p:txBody>
          <a:bodyPr/>
          <a:lstStyle/>
          <a:p>
            <a:r>
              <a:rPr lang="en-US" b="1" dirty="0"/>
              <a:t>Know the reality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9B1F9FB5-67D4-4222-A5FB-D06594170502}"/>
              </a:ext>
            </a:extLst>
          </p:cNvPr>
          <p:cNvSpPr txBox="1"/>
          <p:nvPr/>
        </p:nvSpPr>
        <p:spPr>
          <a:xfrm>
            <a:off x="858385" y="931348"/>
            <a:ext cx="7775475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2200" b="1" dirty="0">
                <a:solidFill>
                  <a:schemeClr val="accent1">
                    <a:lumMod val="75000"/>
                  </a:schemeClr>
                </a:solidFill>
              </a:rPr>
              <a:t>The services you rely on will be significantly disrupted.</a:t>
            </a:r>
          </a:p>
        </p:txBody>
      </p:sp>
      <p:grpSp>
        <p:nvGrpSpPr>
          <p:cNvPr id="78" name="Group 77">
            <a:extLst>
              <a:ext uri="{FF2B5EF4-FFF2-40B4-BE49-F238E27FC236}">
                <a16:creationId xmlns:a16="http://schemas.microsoft.com/office/drawing/2014/main" id="{282692D6-2E5F-4EE5-AED8-35CDE98CE60D}"/>
              </a:ext>
            </a:extLst>
          </p:cNvPr>
          <p:cNvGrpSpPr/>
          <p:nvPr/>
        </p:nvGrpSpPr>
        <p:grpSpPr>
          <a:xfrm>
            <a:off x="557387" y="1749969"/>
            <a:ext cx="2158357" cy="1919833"/>
            <a:chOff x="1675522" y="3366521"/>
            <a:chExt cx="2158357" cy="1919833"/>
          </a:xfrm>
        </p:grpSpPr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77D0C270-9B0A-4448-AA43-3080952772C3}"/>
                </a:ext>
              </a:extLst>
            </p:cNvPr>
            <p:cNvGrpSpPr/>
            <p:nvPr/>
          </p:nvGrpSpPr>
          <p:grpSpPr>
            <a:xfrm>
              <a:off x="1675522" y="4494388"/>
              <a:ext cx="2158357" cy="791966"/>
              <a:chOff x="1726000" y="4395266"/>
              <a:chExt cx="2158357" cy="791966"/>
            </a:xfrm>
          </p:grpSpPr>
          <p:cxnSp>
            <p:nvCxnSpPr>
              <p:cNvPr id="48" name="Straight Connector 47">
                <a:extLst>
                  <a:ext uri="{FF2B5EF4-FFF2-40B4-BE49-F238E27FC236}">
                    <a16:creationId xmlns:a16="http://schemas.microsoft.com/office/drawing/2014/main" id="{A1787773-7F19-4288-B5AD-0C02B7DADBF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46650" y="4395266"/>
                <a:ext cx="1533077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4A02085F-3F95-4905-B310-AE696039FB7C}"/>
                  </a:ext>
                </a:extLst>
              </p:cNvPr>
              <p:cNvSpPr txBox="1"/>
              <p:nvPr/>
            </p:nvSpPr>
            <p:spPr>
              <a:xfrm>
                <a:off x="1726000" y="4448568"/>
                <a:ext cx="2158357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chemeClr val="bg2">
                        <a:lumMod val="10000"/>
                      </a:schemeClr>
                    </a:solidFill>
                  </a:rPr>
                  <a:t>Hospitals may be overwhelmed</a:t>
                </a:r>
              </a:p>
              <a:p>
                <a:pPr algn="ctr"/>
                <a:endParaRPr lang="en-US" sz="1400" dirty="0">
                  <a:solidFill>
                    <a:schemeClr val="tx2">
                      <a:lumMod val="50000"/>
                    </a:schemeClr>
                  </a:solidFill>
                </a:endParaRPr>
              </a:p>
            </p:txBody>
          </p:sp>
        </p:grpSp>
        <p:pic>
          <p:nvPicPr>
            <p:cNvPr id="74" name="Picture 73" descr="A close up of a sign&#10;&#10;Description automatically generated">
              <a:extLst>
                <a:ext uri="{FF2B5EF4-FFF2-40B4-BE49-F238E27FC236}">
                  <a16:creationId xmlns:a16="http://schemas.microsoft.com/office/drawing/2014/main" id="{21896328-EB44-4DBB-AD4A-3843AB7F82A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95706" y="3366521"/>
              <a:ext cx="1117988" cy="1097091"/>
            </a:xfrm>
            <a:prstGeom prst="rect">
              <a:avLst/>
            </a:prstGeom>
          </p:spPr>
        </p:pic>
      </p:grpSp>
      <p:pic>
        <p:nvPicPr>
          <p:cNvPr id="4" name="Picture 3" descr="A sign on a building&#10;&#10;Description automatically generated with low confidence">
            <a:extLst>
              <a:ext uri="{FF2B5EF4-FFF2-40B4-BE49-F238E27FC236}">
                <a16:creationId xmlns:a16="http://schemas.microsoft.com/office/drawing/2014/main" id="{390C7765-757B-995F-3F5C-16EA75D2FFB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3065462" y="1717040"/>
            <a:ext cx="3681481" cy="24603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8" descr="A group of people in white lab coats working in a lab&#10;&#10;Description automatically generated with low confidence">
            <a:extLst>
              <a:ext uri="{FF2B5EF4-FFF2-40B4-BE49-F238E27FC236}">
                <a16:creationId xmlns:a16="http://schemas.microsoft.com/office/drawing/2014/main" id="{C7C7D8A3-A423-5379-B3FF-3C00B8B1976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6973077" y="2147887"/>
            <a:ext cx="4524375" cy="25622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798564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3CB7B5-9942-458C-BBB9-4DF646979A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2329" y="10955"/>
            <a:ext cx="10515600" cy="1325563"/>
          </a:xfrm>
        </p:spPr>
        <p:txBody>
          <a:bodyPr/>
          <a:lstStyle/>
          <a:p>
            <a:r>
              <a:rPr lang="en-US" b="1" dirty="0"/>
              <a:t>Know the reality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9B1F9FB5-67D4-4222-A5FB-D06594170502}"/>
              </a:ext>
            </a:extLst>
          </p:cNvPr>
          <p:cNvSpPr txBox="1"/>
          <p:nvPr/>
        </p:nvSpPr>
        <p:spPr>
          <a:xfrm>
            <a:off x="858385" y="931348"/>
            <a:ext cx="7775475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2200" b="1" dirty="0">
                <a:solidFill>
                  <a:schemeClr val="accent1">
                    <a:lumMod val="75000"/>
                  </a:schemeClr>
                </a:solidFill>
              </a:rPr>
              <a:t>The services you rely on will be significantly disrupted.</a:t>
            </a:r>
          </a:p>
        </p:txBody>
      </p:sp>
      <p:grpSp>
        <p:nvGrpSpPr>
          <p:cNvPr id="79" name="Group 78">
            <a:extLst>
              <a:ext uri="{FF2B5EF4-FFF2-40B4-BE49-F238E27FC236}">
                <a16:creationId xmlns:a16="http://schemas.microsoft.com/office/drawing/2014/main" id="{26F34EEE-CF52-46DA-8F39-BAB381F4A8B5}"/>
              </a:ext>
            </a:extLst>
          </p:cNvPr>
          <p:cNvGrpSpPr/>
          <p:nvPr/>
        </p:nvGrpSpPr>
        <p:grpSpPr>
          <a:xfrm>
            <a:off x="371812" y="1506128"/>
            <a:ext cx="2992867" cy="2408844"/>
            <a:chOff x="4212827" y="3366520"/>
            <a:chExt cx="2992867" cy="2408844"/>
          </a:xfrm>
        </p:grpSpPr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289F84D4-DD11-4DEA-9DF7-6550D3B10D20}"/>
                </a:ext>
              </a:extLst>
            </p:cNvPr>
            <p:cNvGrpSpPr/>
            <p:nvPr/>
          </p:nvGrpSpPr>
          <p:grpSpPr>
            <a:xfrm>
              <a:off x="4212827" y="4510880"/>
              <a:ext cx="2992867" cy="1264484"/>
              <a:chOff x="4263305" y="4411758"/>
              <a:chExt cx="2992867" cy="1264484"/>
            </a:xfrm>
          </p:grpSpPr>
          <p:cxnSp>
            <p:nvCxnSpPr>
              <p:cNvPr id="46" name="Straight Connector 45">
                <a:extLst>
                  <a:ext uri="{FF2B5EF4-FFF2-40B4-BE49-F238E27FC236}">
                    <a16:creationId xmlns:a16="http://schemas.microsoft.com/office/drawing/2014/main" id="{8BE64ABD-9E31-45AE-8AD7-22968770907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063431" y="4411758"/>
                <a:ext cx="1533077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21EDF143-8C0D-4DBB-9586-6BE44F07D79D}"/>
                  </a:ext>
                </a:extLst>
              </p:cNvPr>
              <p:cNvSpPr txBox="1"/>
              <p:nvPr/>
            </p:nvSpPr>
            <p:spPr>
              <a:xfrm>
                <a:off x="4263305" y="4506691"/>
                <a:ext cx="2992867" cy="11695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chemeClr val="bg2">
                        <a:lumMod val="10000"/>
                      </a:schemeClr>
                    </a:solidFill>
                  </a:rPr>
                  <a:t>Phones, cable TV, and internet may not work, or you may need to rely on new methods of communication to stay connected with friends and family</a:t>
                </a:r>
              </a:p>
              <a:p>
                <a:pPr algn="ctr"/>
                <a:endParaRPr lang="en-US" sz="1400" dirty="0">
                  <a:solidFill>
                    <a:schemeClr val="tx2">
                      <a:lumMod val="50000"/>
                    </a:schemeClr>
                  </a:solidFill>
                </a:endParaRPr>
              </a:p>
            </p:txBody>
          </p:sp>
        </p:grpSp>
        <p:pic>
          <p:nvPicPr>
            <p:cNvPr id="75" name="Picture 74" descr="A picture containing clock, drawing&#10;&#10;Description automatically generated">
              <a:extLst>
                <a:ext uri="{FF2B5EF4-FFF2-40B4-BE49-F238E27FC236}">
                  <a16:creationId xmlns:a16="http://schemas.microsoft.com/office/drawing/2014/main" id="{CF7EEAE8-FB65-496C-AB0E-33BBDB50CC3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55423" y="3366520"/>
              <a:ext cx="839909" cy="1097091"/>
            </a:xfrm>
            <a:prstGeom prst="rect">
              <a:avLst/>
            </a:prstGeom>
          </p:spPr>
        </p:pic>
      </p:grpSp>
      <p:pic>
        <p:nvPicPr>
          <p:cNvPr id="4" name="Picture 3" descr="A picture containing grass, outdoor, person&#10;&#10;Description automatically generated">
            <a:extLst>
              <a:ext uri="{FF2B5EF4-FFF2-40B4-BE49-F238E27FC236}">
                <a16:creationId xmlns:a16="http://schemas.microsoft.com/office/drawing/2014/main" id="{56CD21AC-E098-ECDB-84AD-DD9ED7CFB38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3583940" y="1544320"/>
            <a:ext cx="4495800" cy="2997200"/>
          </a:xfrm>
          <a:prstGeom prst="rect">
            <a:avLst/>
          </a:prstGeom>
        </p:spPr>
      </p:pic>
      <p:pic>
        <p:nvPicPr>
          <p:cNvPr id="6" name="Picture 5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6C0794FB-D5F8-5F0F-7E07-F0E2451AA3E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6509231" y="1859280"/>
            <a:ext cx="5532120" cy="1844040"/>
          </a:xfrm>
          <a:prstGeom prst="rect">
            <a:avLst/>
          </a:prstGeom>
        </p:spPr>
      </p:pic>
      <p:pic>
        <p:nvPicPr>
          <p:cNvPr id="9" name="Picture 8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725BD5AD-D4F4-0284-5A68-07E842AAD95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0"/>
              </a:ext>
            </a:extLst>
          </a:blip>
          <a:stretch>
            <a:fillRect/>
          </a:stretch>
        </p:blipFill>
        <p:spPr>
          <a:xfrm>
            <a:off x="6567170" y="3698240"/>
            <a:ext cx="4717969" cy="210058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367176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3CB7B5-9942-458C-BBB9-4DF646979A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2329" y="10955"/>
            <a:ext cx="10515600" cy="1325563"/>
          </a:xfrm>
        </p:spPr>
        <p:txBody>
          <a:bodyPr/>
          <a:lstStyle/>
          <a:p>
            <a:r>
              <a:rPr lang="en-US" b="1" dirty="0"/>
              <a:t>Know the reality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9B1F9FB5-67D4-4222-A5FB-D06594170502}"/>
              </a:ext>
            </a:extLst>
          </p:cNvPr>
          <p:cNvSpPr txBox="1"/>
          <p:nvPr/>
        </p:nvSpPr>
        <p:spPr>
          <a:xfrm>
            <a:off x="858385" y="931348"/>
            <a:ext cx="7775475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2200" b="1" dirty="0">
                <a:solidFill>
                  <a:schemeClr val="accent1">
                    <a:lumMod val="75000"/>
                  </a:schemeClr>
                </a:solidFill>
              </a:rPr>
              <a:t>The services you rely on will be significantly disrupted.</a:t>
            </a:r>
          </a:p>
        </p:txBody>
      </p:sp>
      <p:grpSp>
        <p:nvGrpSpPr>
          <p:cNvPr id="80" name="Group 79">
            <a:extLst>
              <a:ext uri="{FF2B5EF4-FFF2-40B4-BE49-F238E27FC236}">
                <a16:creationId xmlns:a16="http://schemas.microsoft.com/office/drawing/2014/main" id="{91C6F722-8CD6-4CA7-B880-9E7ED75A279D}"/>
              </a:ext>
            </a:extLst>
          </p:cNvPr>
          <p:cNvGrpSpPr/>
          <p:nvPr/>
        </p:nvGrpSpPr>
        <p:grpSpPr>
          <a:xfrm>
            <a:off x="645651" y="2008950"/>
            <a:ext cx="2158357" cy="1856872"/>
            <a:chOff x="7595626" y="3686462"/>
            <a:chExt cx="2158357" cy="1856872"/>
          </a:xfrm>
        </p:grpSpPr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8A2DD556-8D03-4588-88D8-E83CA03D1D1B}"/>
                </a:ext>
              </a:extLst>
            </p:cNvPr>
            <p:cNvGrpSpPr/>
            <p:nvPr/>
          </p:nvGrpSpPr>
          <p:grpSpPr>
            <a:xfrm>
              <a:off x="7595626" y="4547690"/>
              <a:ext cx="2158357" cy="995644"/>
              <a:chOff x="7646104" y="4448568"/>
              <a:chExt cx="2158357" cy="995644"/>
            </a:xfrm>
          </p:grpSpPr>
          <p:cxnSp>
            <p:nvCxnSpPr>
              <p:cNvPr id="51" name="Straight Connector 50">
                <a:extLst>
                  <a:ext uri="{FF2B5EF4-FFF2-40B4-BE49-F238E27FC236}">
                    <a16:creationId xmlns:a16="http://schemas.microsoft.com/office/drawing/2014/main" id="{6974DA9C-4126-4533-B775-1B13C466D1E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963600" y="4448568"/>
                <a:ext cx="1533077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96F34043-11FE-443C-ADAF-3668B1AE797B}"/>
                  </a:ext>
                </a:extLst>
              </p:cNvPr>
              <p:cNvSpPr txBox="1"/>
              <p:nvPr/>
            </p:nvSpPr>
            <p:spPr>
              <a:xfrm>
                <a:off x="7646104" y="4490105"/>
                <a:ext cx="2158357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chemeClr val="bg2">
                        <a:lumMod val="10000"/>
                      </a:schemeClr>
                    </a:solidFill>
                  </a:rPr>
                  <a:t>First responders may not be able to help you for some time</a:t>
                </a:r>
              </a:p>
              <a:p>
                <a:pPr algn="ctr"/>
                <a:endParaRPr lang="en-US" sz="1400" dirty="0">
                  <a:solidFill>
                    <a:schemeClr val="tx2">
                      <a:lumMod val="50000"/>
                    </a:schemeClr>
                  </a:solidFill>
                </a:endParaRPr>
              </a:p>
            </p:txBody>
          </p:sp>
        </p:grpSp>
        <p:pic>
          <p:nvPicPr>
            <p:cNvPr id="77" name="Picture 76" descr="A close up of a sign&#10;&#10;Description automatically generated">
              <a:extLst>
                <a:ext uri="{FF2B5EF4-FFF2-40B4-BE49-F238E27FC236}">
                  <a16:creationId xmlns:a16="http://schemas.microsoft.com/office/drawing/2014/main" id="{5934331D-11B9-49B7-BCD0-9283DBF0895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61418" y="3686462"/>
              <a:ext cx="1544884" cy="824671"/>
            </a:xfrm>
            <a:prstGeom prst="rect">
              <a:avLst/>
            </a:prstGeom>
          </p:spPr>
        </p:pic>
      </p:grpSp>
      <p:pic>
        <p:nvPicPr>
          <p:cNvPr id="4" name="Picture 3" descr="A group of people sitting at a table with computers&#10;&#10;Description automatically generated with low confidence">
            <a:extLst>
              <a:ext uri="{FF2B5EF4-FFF2-40B4-BE49-F238E27FC236}">
                <a16:creationId xmlns:a16="http://schemas.microsoft.com/office/drawing/2014/main" id="{B3572F2C-5AA1-E21D-6DD8-6694D81B2DA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3241040" y="1625600"/>
            <a:ext cx="4396280" cy="29317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 descr="A picture containing boat, outdoor, transport, ship&#10;&#10;Description automatically generated">
            <a:extLst>
              <a:ext uri="{FF2B5EF4-FFF2-40B4-BE49-F238E27FC236}">
                <a16:creationId xmlns:a16="http://schemas.microsoft.com/office/drawing/2014/main" id="{30BB9077-1ABD-AD09-B9F4-E147AE2C7D6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7860941" y="1615440"/>
            <a:ext cx="3603995" cy="23977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8" descr="A picture containing outdoor, street, trash&#10;&#10;Description automatically generated">
            <a:extLst>
              <a:ext uri="{FF2B5EF4-FFF2-40B4-BE49-F238E27FC236}">
                <a16:creationId xmlns:a16="http://schemas.microsoft.com/office/drawing/2014/main" id="{F818ACEC-FC83-5601-7016-00167EC7E77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0"/>
              </a:ext>
            </a:extLst>
          </a:blip>
          <a:stretch>
            <a:fillRect/>
          </a:stretch>
        </p:blipFill>
        <p:spPr>
          <a:xfrm>
            <a:off x="8514080" y="4206240"/>
            <a:ext cx="2357120" cy="12139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181725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1F6FB9-F606-4E90-A551-21A63721EA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23595"/>
          </a:xfrm>
        </p:spPr>
        <p:txBody>
          <a:bodyPr/>
          <a:lstStyle/>
          <a:p>
            <a:r>
              <a:rPr lang="en-US" dirty="0"/>
              <a:t>Develop a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ABB0F5-D6D0-4EF1-A8B8-A42D4DE423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188721"/>
            <a:ext cx="10515600" cy="38404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Consider the following:</a:t>
            </a:r>
            <a:br>
              <a:rPr lang="en-US" b="1" dirty="0"/>
            </a:br>
            <a:endParaRPr lang="en-US" sz="1300" b="1" dirty="0"/>
          </a:p>
          <a:p>
            <a:r>
              <a:rPr lang="en-US" sz="3600" dirty="0"/>
              <a:t>How will you reunite with family?</a:t>
            </a:r>
          </a:p>
          <a:p>
            <a:r>
              <a:rPr lang="en-US" sz="3600" dirty="0"/>
              <a:t>Know alternate routes home and to work</a:t>
            </a:r>
          </a:p>
          <a:p>
            <a:r>
              <a:rPr lang="en-US" sz="3600" dirty="0"/>
              <a:t>Know plans for work and children’s schools or day care</a:t>
            </a:r>
          </a:p>
          <a:p>
            <a:r>
              <a:rPr lang="en-US" sz="3600" dirty="0"/>
              <a:t>What if you have no electricity?</a:t>
            </a:r>
          </a:p>
          <a:p>
            <a:r>
              <a:rPr lang="en-US" sz="3600" dirty="0"/>
              <a:t>What if you have no water service?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DA3D2BE-0DE6-49AF-91F4-CAA35665526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6678" y="3829050"/>
            <a:ext cx="2400302" cy="240030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1B79A9C-C802-4D0B-BF38-360B72FC5DF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1679" y="3829049"/>
            <a:ext cx="2217422" cy="2217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50258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6087534A-2BAC-F9E6-A31D-965DBD47C9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146" y="725212"/>
            <a:ext cx="2810542" cy="44306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BCECB0A-F488-6595-4228-B9BE5AC5CE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4968" y="717331"/>
            <a:ext cx="2713715" cy="44379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569ED61-E992-A77A-A849-AF9B044BE79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3152" y="725214"/>
            <a:ext cx="2733348" cy="44301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FAF28CF7-2EC1-3825-8636-8B768F6E95F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67676" y="740979"/>
            <a:ext cx="2714572" cy="44248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F7BF975D-A5F3-7793-449A-9DFD9354EF2F}"/>
              </a:ext>
            </a:extLst>
          </p:cNvPr>
          <p:cNvSpPr txBox="1"/>
          <p:nvPr/>
        </p:nvSpPr>
        <p:spPr>
          <a:xfrm>
            <a:off x="520262" y="5304573"/>
            <a:ext cx="1105950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http://www.seattle.gov/Documents/Departments/Emergency/Be%20Prepared%20Infographic/OEM%20Be%20Prepared%20Insert(0).pdf</a:t>
            </a:r>
          </a:p>
        </p:txBody>
      </p:sp>
    </p:spTree>
    <p:extLst>
      <p:ext uri="{BB962C8B-B14F-4D97-AF65-F5344CB8AC3E}">
        <p14:creationId xmlns:p14="http://schemas.microsoft.com/office/powerpoint/2010/main" val="42600985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3D8531-C51C-43C2-B34D-A37F4E4647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1849" y="207470"/>
            <a:ext cx="10515600" cy="1325563"/>
          </a:xfrm>
        </p:spPr>
        <p:txBody>
          <a:bodyPr/>
          <a:lstStyle/>
          <a:p>
            <a:r>
              <a:rPr lang="en-US" dirty="0"/>
              <a:t>Build a Kit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725E16-6F46-49AB-9E97-02FD78A66BA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554481"/>
            <a:ext cx="5181600" cy="4299158"/>
          </a:xfrm>
        </p:spPr>
        <p:txBody>
          <a:bodyPr>
            <a:normAutofit/>
          </a:bodyPr>
          <a:lstStyle/>
          <a:p>
            <a:r>
              <a:rPr lang="en-US" dirty="0"/>
              <a:t>Be prepared to be on your own for 14 days. </a:t>
            </a:r>
            <a:br>
              <a:rPr lang="en-US" dirty="0"/>
            </a:br>
            <a:endParaRPr lang="en-US" dirty="0"/>
          </a:p>
          <a:p>
            <a:r>
              <a:rPr lang="en-US" dirty="0"/>
              <a:t>Think about what you use on a daily basis, and include those items in your kit</a:t>
            </a:r>
            <a:br>
              <a:rPr lang="en-US" dirty="0"/>
            </a:br>
            <a:endParaRPr lang="en-US" dirty="0"/>
          </a:p>
          <a:p>
            <a:r>
              <a:rPr lang="en-US" dirty="0"/>
              <a:t>Have a kit in your car and at work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0A37B8F-2F8C-431B-BAA7-CDF2CAB615B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4641" y="1565595"/>
            <a:ext cx="4299159" cy="4299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50784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74677E-27AC-F999-DC25-932FEF6C0A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Create a checklist:</a:t>
            </a:r>
          </a:p>
        </p:txBody>
      </p:sp>
      <p:pic>
        <p:nvPicPr>
          <p:cNvPr id="5" name="Content Placeholder 4" descr="Icon&#10;&#10;Description automatically generated">
            <a:extLst>
              <a:ext uri="{FF2B5EF4-FFF2-40B4-BE49-F238E27FC236}">
                <a16:creationId xmlns:a16="http://schemas.microsoft.com/office/drawing/2014/main" id="{790C5215-D8B0-1407-798D-9EAB4B42D14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4937888" y="534435"/>
            <a:ext cx="5586677" cy="4337844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8974920-6544-0AC1-A800-9A92781A141F}"/>
              </a:ext>
            </a:extLst>
          </p:cNvPr>
          <p:cNvSpPr txBox="1"/>
          <p:nvPr/>
        </p:nvSpPr>
        <p:spPr>
          <a:xfrm>
            <a:off x="3302661" y="5913438"/>
            <a:ext cx="558667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4" tooltip="https://www.pngall.com/checklist-png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5" tooltip="https://creativecommons.org/licenses/by-nc/3.0/"/>
              </a:rPr>
              <a:t>CC BY-NC</a:t>
            </a:r>
            <a:endParaRPr lang="en-US" sz="90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D4634F2-ABAA-1895-9561-AC41D42052A1}"/>
              </a:ext>
            </a:extLst>
          </p:cNvPr>
          <p:cNvSpPr txBox="1"/>
          <p:nvPr/>
        </p:nvSpPr>
        <p:spPr>
          <a:xfrm>
            <a:off x="989364" y="1390612"/>
            <a:ext cx="486617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b="1" dirty="0">
                <a:solidFill>
                  <a:schemeClr val="bg2">
                    <a:lumMod val="10000"/>
                  </a:schemeClr>
                </a:solidFill>
              </a:rPr>
              <a:t>Food for 14 days per person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b="1" dirty="0">
                <a:solidFill>
                  <a:schemeClr val="bg2">
                    <a:lumMod val="10000"/>
                  </a:schemeClr>
                </a:solidFill>
              </a:rPr>
              <a:t>Water for 14 days per person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b="1" dirty="0">
                <a:solidFill>
                  <a:schemeClr val="bg2">
                    <a:lumMod val="10000"/>
                  </a:schemeClr>
                </a:solidFill>
              </a:rPr>
              <a:t>Food for pets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b="1" dirty="0">
                <a:solidFill>
                  <a:schemeClr val="bg2">
                    <a:lumMod val="10000"/>
                  </a:schemeClr>
                </a:solidFill>
              </a:rPr>
              <a:t>Water for pets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b="1" dirty="0">
                <a:solidFill>
                  <a:schemeClr val="bg2">
                    <a:lumMod val="10000"/>
                  </a:schemeClr>
                </a:solidFill>
              </a:rPr>
              <a:t>Medicine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b="1" dirty="0">
                <a:solidFill>
                  <a:schemeClr val="bg2">
                    <a:lumMod val="10000"/>
                  </a:schemeClr>
                </a:solidFill>
              </a:rPr>
              <a:t>Flashlight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b="1" dirty="0">
                <a:solidFill>
                  <a:schemeClr val="bg2">
                    <a:lumMod val="10000"/>
                  </a:schemeClr>
                </a:solidFill>
              </a:rPr>
              <a:t>Batteries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b="1" dirty="0">
                <a:solidFill>
                  <a:schemeClr val="bg2">
                    <a:lumMod val="10000"/>
                  </a:schemeClr>
                </a:solidFill>
              </a:rPr>
              <a:t>Blankets and extra clothing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b="1" dirty="0">
                <a:solidFill>
                  <a:schemeClr val="bg2">
                    <a:lumMod val="10000"/>
                  </a:schemeClr>
                </a:solidFill>
              </a:rPr>
              <a:t>Sleeping bags/tent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b="1" dirty="0">
                <a:solidFill>
                  <a:schemeClr val="bg2">
                    <a:lumMod val="10000"/>
                  </a:schemeClr>
                </a:solidFill>
              </a:rPr>
              <a:t>Battery operated radio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b="1" dirty="0">
                <a:solidFill>
                  <a:schemeClr val="bg2">
                    <a:lumMod val="10000"/>
                  </a:schemeClr>
                </a:solidFill>
              </a:rPr>
              <a:t>Family Plan of Action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b="1" dirty="0">
                <a:solidFill>
                  <a:schemeClr val="bg2">
                    <a:lumMod val="10000"/>
                  </a:schemeClr>
                </a:solidFill>
              </a:rPr>
              <a:t>Important Documents (Insurance/medical)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400" b="1" dirty="0">
                <a:solidFill>
                  <a:srgbClr val="00B050"/>
                </a:solidFill>
              </a:rPr>
              <a:t>Something you enjoy!</a:t>
            </a:r>
          </a:p>
        </p:txBody>
      </p:sp>
    </p:spTree>
    <p:extLst>
      <p:ext uri="{BB962C8B-B14F-4D97-AF65-F5344CB8AC3E}">
        <p14:creationId xmlns:p14="http://schemas.microsoft.com/office/powerpoint/2010/main" val="828813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6A0ED8-3651-4054-9476-4ECE2298DE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66445"/>
          </a:xfrm>
        </p:spPr>
        <p:txBody>
          <a:bodyPr>
            <a:normAutofit/>
          </a:bodyPr>
          <a:lstStyle/>
          <a:p>
            <a:r>
              <a:rPr lang="en-US"/>
              <a:t>Know where to find water and how much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A8508F-31F1-4909-83E8-FC6B673701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9794"/>
            <a:ext cx="4413069" cy="379693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Sources of water</a:t>
            </a:r>
          </a:p>
          <a:p>
            <a:r>
              <a:rPr lang="en-US" dirty="0"/>
              <a:t>Hot water heater</a:t>
            </a:r>
          </a:p>
          <a:p>
            <a:r>
              <a:rPr lang="en-US" dirty="0"/>
              <a:t>Back of toilet tank</a:t>
            </a:r>
          </a:p>
          <a:p>
            <a:r>
              <a:rPr lang="en-US" dirty="0"/>
              <a:t>Filling tub with water in advance of a storm</a:t>
            </a:r>
          </a:p>
          <a:p>
            <a:r>
              <a:rPr lang="en-US" dirty="0"/>
              <a:t>Locate nearest water source and purify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CA236AA-05DB-4E18-A7FE-3BB814775E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8776" y="1369886"/>
            <a:ext cx="3868320" cy="386832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34FA7B4-A7E3-43AD-A8AF-12EBD247D3BF}"/>
              </a:ext>
            </a:extLst>
          </p:cNvPr>
          <p:cNvSpPr/>
          <p:nvPr/>
        </p:nvSpPr>
        <p:spPr>
          <a:xfrm>
            <a:off x="8134603" y="2157789"/>
            <a:ext cx="3726024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/>
              <a:t>How much water do you need?</a:t>
            </a:r>
          </a:p>
          <a:p>
            <a:pPr algn="ctr"/>
            <a:endParaRPr lang="en-US" sz="2800" b="1" dirty="0"/>
          </a:p>
          <a:p>
            <a:r>
              <a:rPr lang="en-US" sz="2800" b="1" dirty="0"/>
              <a:t>1 gallon / person / day</a:t>
            </a:r>
          </a:p>
        </p:txBody>
      </p:sp>
    </p:spTree>
    <p:extLst>
      <p:ext uri="{BB962C8B-B14F-4D97-AF65-F5344CB8AC3E}">
        <p14:creationId xmlns:p14="http://schemas.microsoft.com/office/powerpoint/2010/main" val="1719540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BC1AC6-C837-445C-B541-062E3FCE14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Medicine and Medical Equipment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B96395-ECE2-44B3-95A5-32B9AD37F26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936124" y="1486667"/>
            <a:ext cx="5181600" cy="4096698"/>
          </a:xfrm>
        </p:spPr>
        <p:txBody>
          <a:bodyPr/>
          <a:lstStyle/>
          <a:p>
            <a:r>
              <a:rPr lang="en-US" dirty="0"/>
              <a:t>Keep at least 30 days of medical supplies</a:t>
            </a:r>
          </a:p>
          <a:p>
            <a:r>
              <a:rPr lang="en-US" dirty="0"/>
              <a:t>Extra assistive items (walkers, canes, eyeglasses)</a:t>
            </a:r>
          </a:p>
          <a:p>
            <a:r>
              <a:rPr lang="en-US" dirty="0"/>
              <a:t>Food Specific, dietary needs</a:t>
            </a:r>
          </a:p>
          <a:p>
            <a:r>
              <a:rPr lang="en-US" dirty="0"/>
              <a:t>Power supply for medical equipment (battery power or electricity) </a:t>
            </a:r>
          </a:p>
        </p:txBody>
      </p:sp>
      <p:pic>
        <p:nvPicPr>
          <p:cNvPr id="6" name="Picture 5" descr="A pair of glasses on a white surface&#10;&#10;Description automatically generated with medium confidence">
            <a:extLst>
              <a:ext uri="{FF2B5EF4-FFF2-40B4-BE49-F238E27FC236}">
                <a16:creationId xmlns:a16="http://schemas.microsoft.com/office/drawing/2014/main" id="{6D790E36-6C79-9792-F26B-0268EA1C56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8986347" y="2412645"/>
            <a:ext cx="2790495" cy="131805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96C96AD-1433-0F0F-C32E-182A2E6DF65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1647" y="1694793"/>
            <a:ext cx="2928539" cy="282991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7135074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35D33F-4F8C-4798-B855-B51CECE073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49324"/>
          </a:xfrm>
        </p:spPr>
        <p:txBody>
          <a:bodyPr>
            <a:normAutofit/>
          </a:bodyPr>
          <a:lstStyle/>
          <a:p>
            <a:r>
              <a:rPr lang="en-US" dirty="0"/>
              <a:t>Communications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CD7E75-E531-42A2-8607-7E92E616AA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17320"/>
            <a:ext cx="10515600" cy="449562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b="1" dirty="0"/>
              <a:t>Include the following in your communications plan:</a:t>
            </a:r>
          </a:p>
          <a:p>
            <a:pPr marL="0" indent="0">
              <a:buNone/>
            </a:pPr>
            <a:endParaRPr lang="en-US" sz="800" dirty="0"/>
          </a:p>
          <a:p>
            <a:r>
              <a:rPr lang="en-US" sz="4000" dirty="0"/>
              <a:t>Texting is your best option</a:t>
            </a:r>
          </a:p>
          <a:p>
            <a:r>
              <a:rPr lang="en-US" sz="4000" dirty="0"/>
              <a:t>Establish text message groups</a:t>
            </a:r>
          </a:p>
          <a:p>
            <a:r>
              <a:rPr lang="en-US" sz="4000" dirty="0"/>
              <a:t>Social media</a:t>
            </a:r>
          </a:p>
          <a:p>
            <a:r>
              <a:rPr lang="en-US" sz="4000" dirty="0"/>
              <a:t>Don’t make calls unless absolutely necessary</a:t>
            </a:r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7ED148DF-3E25-4794-BD39-0B93287ABC1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2431" y="2144944"/>
            <a:ext cx="3040380" cy="3040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89097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3D8531-C51C-43C2-B34D-A37F4E4647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Emergency Sanitation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725E16-6F46-49AB-9E97-02FD78A66BA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554481"/>
            <a:ext cx="6318380" cy="2065797"/>
          </a:xfrm>
        </p:spPr>
        <p:txBody>
          <a:bodyPr>
            <a:normAutofit/>
          </a:bodyPr>
          <a:lstStyle/>
          <a:p>
            <a:r>
              <a:rPr lang="en-US" dirty="0"/>
              <a:t>Following a major disaster, water and sewer lines may be disrupted. Do you know how to improvise an emergency toilet?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D75A784-654D-471F-B858-BDFB6237AD6F}"/>
              </a:ext>
            </a:extLst>
          </p:cNvPr>
          <p:cNvSpPr txBox="1"/>
          <p:nvPr/>
        </p:nvSpPr>
        <p:spPr>
          <a:xfrm>
            <a:off x="1175657" y="3558002"/>
            <a:ext cx="418011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Supplies: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2 Plastic buckets with lids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Heavy duty garbage bags and ties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Absorbent material like cat litter or    shredded newspaper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Household bleach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Soap</a:t>
            </a:r>
          </a:p>
          <a:p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E5EF9D4-3503-4EB1-B2F0-5F4308881783}"/>
              </a:ext>
            </a:extLst>
          </p:cNvPr>
          <p:cNvSpPr txBox="1"/>
          <p:nvPr/>
        </p:nvSpPr>
        <p:spPr>
          <a:xfrm>
            <a:off x="5355770" y="3824232"/>
            <a:ext cx="33356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/>
              <a:t>Rubber gloves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/>
              <a:t>Toilet paper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/>
              <a:t>Antiseptic towelettes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/>
              <a:t>Hand sanitizer</a:t>
            </a:r>
            <a:endParaRPr lang="en-US" dirty="0">
              <a:solidFill>
                <a:srgbClr val="003DA5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23F992B-4885-1986-8E2B-D1B033A114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35412" y="488731"/>
            <a:ext cx="3704765" cy="29980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5676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23FA91-4064-448C-A692-6EFD9A4B50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5523" y="365125"/>
            <a:ext cx="10515600" cy="754456"/>
          </a:xfrm>
        </p:spPr>
        <p:txBody>
          <a:bodyPr/>
          <a:lstStyle/>
          <a:p>
            <a:r>
              <a:rPr lang="en-US" dirty="0"/>
              <a:t>What to do during an earthquake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0FD4E2-A8E1-44FF-BFB7-AE23F94776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730" y="4309110"/>
            <a:ext cx="5612130" cy="1603839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Don’t run during the shaking</a:t>
            </a:r>
          </a:p>
          <a:p>
            <a:r>
              <a:rPr lang="en-US" dirty="0"/>
              <a:t>Drop, Cover, and Hold under a desk or table</a:t>
            </a:r>
          </a:p>
          <a:p>
            <a:r>
              <a:rPr lang="en-US" dirty="0"/>
              <a:t>If there’s no table, find the nearest safe place beside an inside wall. </a:t>
            </a:r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4AFCECE3-B827-434D-BE9F-8E69C03671E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5319" y="1119581"/>
            <a:ext cx="5976009" cy="162641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536CE97-06C9-4FD5-AEA5-DDEF7A2C3FF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6469" y="2723137"/>
            <a:ext cx="6593708" cy="1354586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9E6C3F6-500C-435D-A9AB-BE3CF441E393}"/>
              </a:ext>
            </a:extLst>
          </p:cNvPr>
          <p:cNvSpPr/>
          <p:nvPr/>
        </p:nvSpPr>
        <p:spPr>
          <a:xfrm>
            <a:off x="5733323" y="4291869"/>
            <a:ext cx="6332946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If outside in an open area, sit down and cover your head with your arms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If in the ‘danger zone’ next to a building, try to get back into the building and find shelter.</a:t>
            </a:r>
          </a:p>
        </p:txBody>
      </p:sp>
    </p:spTree>
    <p:extLst>
      <p:ext uri="{BB962C8B-B14F-4D97-AF65-F5344CB8AC3E}">
        <p14:creationId xmlns:p14="http://schemas.microsoft.com/office/powerpoint/2010/main" val="49165765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B90B11-2301-4057-BDBD-ACE13150FE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4204"/>
            <a:ext cx="10515600" cy="755015"/>
          </a:xfrm>
        </p:spPr>
        <p:txBody>
          <a:bodyPr/>
          <a:lstStyle/>
          <a:p>
            <a:r>
              <a:rPr lang="en-US" dirty="0"/>
              <a:t>What to do after an earthquake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89A48F-C33C-4F68-BA2A-526CE52026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1600"/>
            <a:ext cx="6614160" cy="4541349"/>
          </a:xfrm>
        </p:spPr>
        <p:txBody>
          <a:bodyPr>
            <a:normAutofit lnSpcReduction="10000"/>
          </a:bodyPr>
          <a:lstStyle/>
          <a:p>
            <a:pPr marL="514350" indent="-514350">
              <a:buAutoNum type="arabicPeriod"/>
            </a:pPr>
            <a:r>
              <a:rPr lang="en-US" sz="4000" b="1" dirty="0"/>
              <a:t>Check on yourself and your family for injuries</a:t>
            </a:r>
            <a:br>
              <a:rPr lang="en-US" sz="4000" b="1" dirty="0"/>
            </a:br>
            <a:endParaRPr lang="en-US" sz="4000" b="1" dirty="0"/>
          </a:p>
          <a:p>
            <a:pPr marL="514350" indent="-514350">
              <a:buAutoNum type="arabicPeriod"/>
            </a:pPr>
            <a:r>
              <a:rPr lang="en-US" sz="4000" b="1" dirty="0"/>
              <a:t>Check on your home</a:t>
            </a:r>
            <a:br>
              <a:rPr lang="en-US" sz="4000" b="1" dirty="0"/>
            </a:br>
            <a:endParaRPr lang="en-US" sz="4000" b="1" dirty="0"/>
          </a:p>
          <a:p>
            <a:pPr marL="514350" indent="-514350">
              <a:buAutoNum type="arabicPeriod"/>
            </a:pPr>
            <a:r>
              <a:rPr lang="en-US" sz="4000" b="1" dirty="0"/>
              <a:t>Check on others</a:t>
            </a:r>
            <a:br>
              <a:rPr lang="en-US" sz="4000" b="1" dirty="0"/>
            </a:br>
            <a:endParaRPr lang="en-US" sz="4000" b="1" dirty="0"/>
          </a:p>
          <a:p>
            <a:pPr marL="514350" indent="-514350">
              <a:buAutoNum type="arabicPeriod"/>
            </a:pPr>
            <a:r>
              <a:rPr lang="en-US" sz="4000" b="1" dirty="0"/>
              <a:t>Find out more information</a:t>
            </a:r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E2607B17-6923-4C46-9520-C01E64D328D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2360" y="1566528"/>
            <a:ext cx="3724943" cy="3724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78690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6A0ED8-3651-4054-9476-4ECE2298DE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66445"/>
          </a:xfrm>
        </p:spPr>
        <p:txBody>
          <a:bodyPr>
            <a:normAutofit/>
          </a:bodyPr>
          <a:lstStyle/>
          <a:p>
            <a:r>
              <a:rPr lang="en-US" dirty="0"/>
              <a:t>Know how and when to control utilities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A8508F-31F1-4909-83E8-FC6B673701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23010"/>
            <a:ext cx="7642860" cy="4689939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b="1" dirty="0"/>
              <a:t>Shut off natural gas ONLY if necessary</a:t>
            </a:r>
          </a:p>
          <a:p>
            <a:r>
              <a:rPr lang="en-US" dirty="0"/>
              <a:t>Only shut it off if you smell natural gas, hear a hissing sound, or the dial is spinning rapidly</a:t>
            </a:r>
          </a:p>
          <a:p>
            <a:pPr marL="0" indent="0">
              <a:buNone/>
            </a:pPr>
            <a:endParaRPr lang="en-US" sz="900" dirty="0"/>
          </a:p>
          <a:p>
            <a:pPr marL="0" indent="0">
              <a:buNone/>
            </a:pPr>
            <a:r>
              <a:rPr lang="en-US" b="1" dirty="0"/>
              <a:t>Shut off water at the main house valve</a:t>
            </a:r>
          </a:p>
          <a:p>
            <a:r>
              <a:rPr lang="en-US" dirty="0"/>
              <a:t>Typically located right outside your house or inside</a:t>
            </a:r>
          </a:p>
          <a:p>
            <a:r>
              <a:rPr lang="en-US" dirty="0"/>
              <a:t>This saves the water in your hot water heater and toilet from possible contamination</a:t>
            </a:r>
          </a:p>
          <a:p>
            <a:r>
              <a:rPr lang="en-US" dirty="0"/>
              <a:t>Turn off power to the water heater- attach a hose</a:t>
            </a:r>
          </a:p>
          <a:p>
            <a:pPr marL="0" indent="0">
              <a:buNone/>
            </a:pPr>
            <a:endParaRPr lang="en-US" sz="900" dirty="0"/>
          </a:p>
          <a:p>
            <a:pPr marL="0" indent="0">
              <a:buNone/>
            </a:pPr>
            <a:r>
              <a:rPr lang="en-US" b="1" dirty="0"/>
              <a:t>Check to see if your home sustained structural damage</a:t>
            </a:r>
          </a:p>
          <a:p>
            <a:r>
              <a:rPr lang="en-US" dirty="0"/>
              <a:t>Rope off damaged areas so others know how</a:t>
            </a:r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5D646E6C-2A28-4C37-A1C8-33C9060F117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9445" y="1971385"/>
            <a:ext cx="3035970" cy="3101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720118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F3AB3C-D154-4CA5-A0E7-3C939D5C94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Insurance and Government Assistance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AE60DC-86A1-4F9F-94EB-EE30702712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16185"/>
            <a:ext cx="10515600" cy="4396764"/>
          </a:xfrm>
        </p:spPr>
        <p:txBody>
          <a:bodyPr>
            <a:normAutofit lnSpcReduction="10000"/>
          </a:bodyPr>
          <a:lstStyle/>
          <a:p>
            <a:r>
              <a:rPr lang="en-US" dirty="0"/>
              <a:t>Do not rely on FEMA or other government assistance as your insurance plan</a:t>
            </a:r>
          </a:p>
          <a:p>
            <a:pPr lvl="1"/>
            <a:r>
              <a:rPr lang="en-US" dirty="0"/>
              <a:t>Usually no more than $37,900 for a total loss</a:t>
            </a:r>
          </a:p>
          <a:p>
            <a:pPr lvl="1"/>
            <a:r>
              <a:rPr lang="en-US" dirty="0"/>
              <a:t>Small Business Administration (SBA) Loans vs. Individual Assistance Program (IAP)</a:t>
            </a:r>
          </a:p>
          <a:p>
            <a:r>
              <a:rPr lang="en-US" dirty="0"/>
              <a:t>Homeowner’s Insurance vs. Renter’s Insurance</a:t>
            </a:r>
          </a:p>
          <a:p>
            <a:r>
              <a:rPr lang="en-US" dirty="0"/>
              <a:t>Know what your insurance covers and what it does not</a:t>
            </a:r>
          </a:p>
          <a:p>
            <a:pPr lvl="1"/>
            <a:r>
              <a:rPr lang="en-US" dirty="0"/>
              <a:t>Earthquake – can be added on or purchased separately</a:t>
            </a:r>
          </a:p>
          <a:p>
            <a:pPr lvl="1"/>
            <a:r>
              <a:rPr lang="en-US" dirty="0"/>
              <a:t>Flood – must be purchased separately through the NFIP</a:t>
            </a:r>
          </a:p>
          <a:p>
            <a:pPr lvl="2"/>
            <a:r>
              <a:rPr lang="en-US" dirty="0"/>
              <a:t>Rising water vs. Falling water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627975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ED403F-EDE5-4671-9BED-C51A93EE6F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595" y="365126"/>
            <a:ext cx="10515600" cy="743584"/>
          </a:xfrm>
        </p:spPr>
        <p:txBody>
          <a:bodyPr>
            <a:normAutofit/>
          </a:bodyPr>
          <a:lstStyle/>
          <a:p>
            <a:r>
              <a:rPr lang="en-US" dirty="0"/>
              <a:t>Home Hazard Mitigation and Retrofitting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FCDD3D-59A3-4D54-9839-9E968666E71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2596" y="3599336"/>
            <a:ext cx="5879633" cy="2418236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b="1" dirty="0"/>
              <a:t>Go on a 30-minute home hazard hunt.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400" b="1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b="1" dirty="0"/>
              <a:t>Attend a free home retrofit class.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i="1" dirty="0"/>
              <a:t>Visit seattle.gov/emergency to register on our events calendar.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400" b="1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b="1" dirty="0"/>
              <a:t>Retrofit your home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i="1" dirty="0"/>
              <a:t>See a list of contractors on OEM’s website.</a:t>
            </a:r>
          </a:p>
        </p:txBody>
      </p:sp>
      <p:pic>
        <p:nvPicPr>
          <p:cNvPr id="5" name="officedinning.mpeg">
            <a:hlinkClick r:id="" action="ppaction://media"/>
            <a:extLst>
              <a:ext uri="{FF2B5EF4-FFF2-40B4-BE49-F238E27FC236}">
                <a16:creationId xmlns:a16="http://schemas.microsoft.com/office/drawing/2014/main" id="{37FB8121-FB9B-4A5F-AE68-67A3632DA83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617970" y="1679156"/>
            <a:ext cx="5132873" cy="3499687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C642075-19DC-4297-8A0C-83EE21A07462}"/>
              </a:ext>
            </a:extLst>
          </p:cNvPr>
          <p:cNvSpPr txBox="1">
            <a:spLocks/>
          </p:cNvSpPr>
          <p:nvPr/>
        </p:nvSpPr>
        <p:spPr>
          <a:xfrm>
            <a:off x="532595" y="1272540"/>
            <a:ext cx="5879633" cy="241823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2400" b="1" i="1" dirty="0"/>
              <a:t>Secure the following: </a:t>
            </a: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en-US" sz="2400" dirty="0"/>
              <a:t>Large furniture</a:t>
            </a: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en-US" sz="2400" dirty="0"/>
              <a:t>Wall hangings</a:t>
            </a: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en-US" sz="2400" dirty="0"/>
              <a:t>Kitchen cabinets &amp; contents</a:t>
            </a: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en-US" sz="2400" dirty="0"/>
              <a:t>Water heater</a:t>
            </a: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en-US" sz="2400" dirty="0"/>
              <a:t>Washer/Dryer</a:t>
            </a: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en-US" sz="2400" dirty="0"/>
              <a:t>Stoves</a:t>
            </a: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en-US" sz="2400" dirty="0"/>
              <a:t>Hazardous Materials</a:t>
            </a:r>
          </a:p>
        </p:txBody>
      </p:sp>
    </p:spTree>
    <p:extLst>
      <p:ext uri="{BB962C8B-B14F-4D97-AF65-F5344CB8AC3E}">
        <p14:creationId xmlns:p14="http://schemas.microsoft.com/office/powerpoint/2010/main" val="667970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 mute="1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29DD5-5E6C-4B35-85CF-C3639C754E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2" y="457199"/>
            <a:ext cx="6490018" cy="1154431"/>
          </a:xfrm>
        </p:spPr>
        <p:txBody>
          <a:bodyPr>
            <a:normAutofit fontScale="90000"/>
          </a:bodyPr>
          <a:lstStyle/>
          <a:p>
            <a:r>
              <a:rPr lang="en-US" dirty="0"/>
              <a:t>Know your neighborhood’s plan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80AAE1-C3B6-4FD8-A5BD-8712DF9316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6612" y="1805939"/>
            <a:ext cx="6223952" cy="2617471"/>
          </a:xfrm>
        </p:spPr>
        <p:txBody>
          <a:bodyPr>
            <a:normAutofit fontScale="92500" lnSpcReduction="10000"/>
          </a:bodyPr>
          <a:lstStyle/>
          <a:p>
            <a:r>
              <a:rPr lang="en-US" i="1" dirty="0"/>
              <a:t>Help each other</a:t>
            </a:r>
          </a:p>
          <a:p>
            <a:endParaRPr lang="en-US" sz="700" b="1" dirty="0"/>
          </a:p>
          <a:p>
            <a:r>
              <a:rPr lang="en-US" b="1" dirty="0"/>
              <a:t>Community Emergency Hubs</a:t>
            </a:r>
            <a:br>
              <a:rPr lang="en-US" b="1" dirty="0"/>
            </a:br>
            <a:r>
              <a:rPr lang="en-US" dirty="0"/>
              <a:t>seattleemergencyhubs.org  </a:t>
            </a:r>
          </a:p>
          <a:p>
            <a:r>
              <a:rPr lang="en-US" dirty="0"/>
              <a:t>http://seattleemergencyhubs.org/</a:t>
            </a:r>
          </a:p>
          <a:p>
            <a:endParaRPr lang="en-US" sz="700" b="1" dirty="0"/>
          </a:p>
          <a:p>
            <a:r>
              <a:rPr lang="en-US" b="1" dirty="0">
                <a:hlinkClick r:id="rId3"/>
              </a:rPr>
              <a:t>Seattle Neighborhoods Actively Prepare</a:t>
            </a:r>
            <a:endParaRPr lang="en-US" b="1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D25708FA-C31E-4AC8-9CBA-C16101935CF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626" b="2626"/>
          <a:stretch/>
        </p:blipFill>
        <p:spPr bwMode="auto">
          <a:xfrm>
            <a:off x="7711060" y="313323"/>
            <a:ext cx="3456049" cy="5608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NECN Blog for Neighborhood Emergency Preparedness in Seattle, WA">
            <a:hlinkClick r:id="rId5"/>
            <a:extLst>
              <a:ext uri="{FF2B5EF4-FFF2-40B4-BE49-F238E27FC236}">
                <a16:creationId xmlns:a16="http://schemas.microsoft.com/office/drawing/2014/main" id="{1F1B263E-0055-4C50-A9D8-9D510836B3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424" y="4617719"/>
            <a:ext cx="1995111" cy="1269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E969327-0935-483F-B04C-666AC0D2C2E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2182" y="4731158"/>
            <a:ext cx="2787585" cy="1042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926199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E831F3-4D47-4A0E-9068-52A3E4E9F0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35025"/>
          </a:xfrm>
        </p:spPr>
        <p:txBody>
          <a:bodyPr/>
          <a:lstStyle/>
          <a:p>
            <a:r>
              <a:rPr lang="en-US" dirty="0"/>
              <a:t>Sign up for emergency alerts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042E89-9B3E-40FE-AE15-5DBAD25C70E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3429000"/>
            <a:ext cx="5181600" cy="2493323"/>
          </a:xfrm>
        </p:spPr>
        <p:txBody>
          <a:bodyPr>
            <a:normAutofit fontScale="85000" lnSpcReduction="10000"/>
          </a:bodyPr>
          <a:lstStyle/>
          <a:p>
            <a:pPr marL="0" indent="0" algn="ctr">
              <a:buNone/>
            </a:pPr>
            <a:r>
              <a:rPr lang="en-US" dirty="0"/>
              <a:t>When emergencies happen, be the first to know. Stay informed with </a:t>
            </a:r>
            <a:r>
              <a:rPr lang="en-US" b="1" dirty="0" err="1"/>
              <a:t>AlertSeattle</a:t>
            </a:r>
            <a:r>
              <a:rPr lang="en-US" dirty="0"/>
              <a:t> to receive real-time, official notifications from the City of Seattle. This is a free service.</a:t>
            </a:r>
          </a:p>
          <a:p>
            <a:pPr marL="0" indent="0">
              <a:buNone/>
            </a:pPr>
            <a:endParaRPr lang="en-US" sz="100" dirty="0"/>
          </a:p>
          <a:p>
            <a:pPr marL="0" indent="0" algn="ctr">
              <a:buNone/>
            </a:pPr>
            <a:r>
              <a:rPr lang="en-US" b="1" dirty="0"/>
              <a:t>alert.seattle.gov 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60D77C-A989-4F29-A8FF-B4223A6C27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200151"/>
            <a:ext cx="5181600" cy="446912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300" i="1" dirty="0"/>
              <a:t>You can choose to receive </a:t>
            </a:r>
            <a:r>
              <a:rPr lang="en-US" sz="2300" b="1" dirty="0"/>
              <a:t>Emergency Alerts </a:t>
            </a:r>
            <a:r>
              <a:rPr lang="en-US" sz="2300" i="1" dirty="0"/>
              <a:t>or</a:t>
            </a:r>
            <a:r>
              <a:rPr lang="en-US" sz="2300" dirty="0"/>
              <a:t> </a:t>
            </a:r>
            <a:r>
              <a:rPr lang="en-US" sz="2300" b="1" dirty="0"/>
              <a:t>Community Notifications, </a:t>
            </a:r>
            <a:r>
              <a:rPr lang="en-US" sz="2300" i="1" dirty="0"/>
              <a:t>such as:</a:t>
            </a:r>
          </a:p>
          <a:p>
            <a:r>
              <a:rPr lang="en-US" sz="2300" dirty="0"/>
              <a:t>Severe weather</a:t>
            </a:r>
          </a:p>
          <a:p>
            <a:r>
              <a:rPr lang="en-US" sz="2300" dirty="0"/>
              <a:t>Safety</a:t>
            </a:r>
          </a:p>
          <a:p>
            <a:r>
              <a:rPr lang="en-US" sz="2300" dirty="0"/>
              <a:t>Health</a:t>
            </a:r>
          </a:p>
          <a:p>
            <a:r>
              <a:rPr lang="en-US" sz="2300" dirty="0"/>
              <a:t>Special events</a:t>
            </a:r>
          </a:p>
          <a:p>
            <a:r>
              <a:rPr lang="en-US" sz="2300" dirty="0"/>
              <a:t>Utility disruptions</a:t>
            </a:r>
          </a:p>
          <a:p>
            <a:r>
              <a:rPr lang="en-US" sz="2300" dirty="0"/>
              <a:t>Major traffic disruptions</a:t>
            </a:r>
          </a:p>
          <a:p>
            <a:r>
              <a:rPr lang="en-US" sz="2300" dirty="0"/>
              <a:t>Emergency preparedness</a:t>
            </a:r>
          </a:p>
          <a:p>
            <a:r>
              <a:rPr lang="en-US" sz="2300" dirty="0"/>
              <a:t>Test messages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E43CF32-CACB-4583-9383-5F965B23993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385" y="1316180"/>
            <a:ext cx="4753230" cy="1996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649586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8A4EB2-BD32-4F14-B3F0-2E470221CE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55015"/>
          </a:xfrm>
        </p:spPr>
        <p:txBody>
          <a:bodyPr/>
          <a:lstStyle/>
          <a:p>
            <a:r>
              <a:rPr lang="en-US" dirty="0"/>
              <a:t>Disaster skills training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6FC829-6AC7-4C5B-A75C-B2E78B3FAD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83030"/>
            <a:ext cx="8831580" cy="4529919"/>
          </a:xfrm>
        </p:spPr>
        <p:txBody>
          <a:bodyPr>
            <a:normAutofit/>
          </a:bodyPr>
          <a:lstStyle/>
          <a:p>
            <a:r>
              <a:rPr lang="en-US" dirty="0"/>
              <a:t>Learn how to use a fire extinguisher</a:t>
            </a:r>
          </a:p>
          <a:p>
            <a:r>
              <a:rPr lang="en-US" dirty="0"/>
              <a:t>Check on and control utilities</a:t>
            </a:r>
          </a:p>
          <a:p>
            <a:pPr lvl="1"/>
            <a:r>
              <a:rPr lang="en-US" dirty="0"/>
              <a:t>Shut off water at the main house valve</a:t>
            </a:r>
          </a:p>
          <a:p>
            <a:pPr lvl="1"/>
            <a:r>
              <a:rPr lang="en-US" dirty="0"/>
              <a:t>Shut off natural gas ONLY if necessary</a:t>
            </a:r>
          </a:p>
          <a:p>
            <a:r>
              <a:rPr lang="en-US" dirty="0"/>
              <a:t>Construct an emergency toilet</a:t>
            </a:r>
          </a:p>
          <a:p>
            <a:r>
              <a:rPr lang="en-US" dirty="0"/>
              <a:t>Stop the Bleed</a:t>
            </a:r>
          </a:p>
          <a:p>
            <a:r>
              <a:rPr lang="en-US" dirty="0"/>
              <a:t>Sign up for classes at </a:t>
            </a:r>
            <a:r>
              <a:rPr lang="en-US" b="1" dirty="0"/>
              <a:t>www.seattle.gov/emergency</a:t>
            </a:r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CF52532D-BE59-4C8E-844C-D6072AD10BD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9685" y="763957"/>
            <a:ext cx="1716301" cy="171630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681995D-AEDC-4105-881A-1B752B3186F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6181" y="2432235"/>
            <a:ext cx="1844842" cy="1884814"/>
          </a:xfrm>
          <a:prstGeom prst="rect">
            <a:avLst/>
          </a:prstGeom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40D127D8-CA40-47D3-98C2-58717AB1CF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1679" y="4317049"/>
            <a:ext cx="1652312" cy="1652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2812376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0DCD5C-5AE4-4B0B-A06D-46DEA78798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66445"/>
          </a:xfrm>
        </p:spPr>
        <p:txBody>
          <a:bodyPr/>
          <a:lstStyle/>
          <a:p>
            <a:r>
              <a:rPr lang="en-US" dirty="0"/>
              <a:t>Find out more information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2DF1B7-AC6D-4E1D-B86B-D0492CE7B3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68730"/>
            <a:ext cx="8728710" cy="4644219"/>
          </a:xfrm>
        </p:spPr>
        <p:txBody>
          <a:bodyPr>
            <a:normAutofit lnSpcReduction="10000"/>
          </a:bodyPr>
          <a:lstStyle/>
          <a:p>
            <a:r>
              <a:rPr lang="en-US" b="1" dirty="0"/>
              <a:t>Get AlertSeattle and Alert King County messages</a:t>
            </a:r>
          </a:p>
          <a:p>
            <a:pPr marL="457200" lvl="1" indent="0">
              <a:buNone/>
            </a:pPr>
            <a:r>
              <a:rPr lang="en-US" dirty="0"/>
              <a:t>Sign up online at alert.seattle.gov</a:t>
            </a:r>
          </a:p>
          <a:p>
            <a:r>
              <a:rPr lang="en-US" b="1" dirty="0"/>
              <a:t>Tune into local emergency radio stations</a:t>
            </a:r>
          </a:p>
          <a:p>
            <a:pPr marL="457200" lvl="1" indent="0">
              <a:buNone/>
            </a:pPr>
            <a:r>
              <a:rPr lang="en-US" dirty="0"/>
              <a:t>AM 710, AM 1000, FM 97.3, FM 97.7, and FM 94.4</a:t>
            </a:r>
          </a:p>
          <a:p>
            <a:r>
              <a:rPr lang="en-US" b="1" dirty="0"/>
              <a:t>Tune into local television</a:t>
            </a:r>
          </a:p>
          <a:p>
            <a:r>
              <a:rPr lang="en-US" b="1" dirty="0"/>
              <a:t>Follow city departments on social media </a:t>
            </a:r>
          </a:p>
          <a:p>
            <a:pPr marL="457200" lvl="1" indent="0">
              <a:buNone/>
            </a:pPr>
            <a:r>
              <a:rPr lang="en-US" dirty="0"/>
              <a:t>@</a:t>
            </a:r>
            <a:r>
              <a:rPr lang="en-US" dirty="0" err="1"/>
              <a:t>CityofSeattle</a:t>
            </a:r>
            <a:r>
              <a:rPr lang="en-US" dirty="0"/>
              <a:t>, @</a:t>
            </a:r>
            <a:r>
              <a:rPr lang="en-US" dirty="0" err="1"/>
              <a:t>oemseattle</a:t>
            </a:r>
            <a:r>
              <a:rPr lang="en-US" dirty="0"/>
              <a:t>, @</a:t>
            </a:r>
            <a:r>
              <a:rPr lang="en-US" dirty="0" err="1"/>
              <a:t>SeattlePD</a:t>
            </a:r>
            <a:r>
              <a:rPr lang="en-US" dirty="0"/>
              <a:t>, @</a:t>
            </a:r>
            <a:r>
              <a:rPr lang="en-US" dirty="0" err="1"/>
              <a:t>SeattleFire</a:t>
            </a:r>
            <a:r>
              <a:rPr lang="en-US" dirty="0"/>
              <a:t>, @</a:t>
            </a:r>
            <a:r>
              <a:rPr lang="en-US" dirty="0" err="1"/>
              <a:t>AlertSeattle</a:t>
            </a:r>
            <a:r>
              <a:rPr lang="en-US" dirty="0"/>
              <a:t>, @</a:t>
            </a:r>
            <a:r>
              <a:rPr lang="en-US" dirty="0" err="1"/>
              <a:t>SeattleDOT</a:t>
            </a:r>
            <a:r>
              <a:rPr lang="en-US" dirty="0"/>
              <a:t>, @</a:t>
            </a:r>
            <a:r>
              <a:rPr lang="en-US" dirty="0" err="1"/>
              <a:t>SeattleSPU</a:t>
            </a:r>
            <a:r>
              <a:rPr lang="en-US" dirty="0"/>
              <a:t>, @</a:t>
            </a:r>
            <a:r>
              <a:rPr lang="en-US" dirty="0" err="1"/>
              <a:t>SEAcitylight</a:t>
            </a:r>
            <a:endParaRPr lang="en-US" dirty="0"/>
          </a:p>
          <a:p>
            <a:r>
              <a:rPr lang="en-US" b="1" dirty="0"/>
              <a:t>Go to your nearest Community Emergency Hub</a:t>
            </a:r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AB588584-8BE8-4390-8777-A577EC18120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4923" y="864259"/>
            <a:ext cx="1348873" cy="134887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CAD384D-802A-480A-BE54-2F0780DF849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2765" y="1864756"/>
            <a:ext cx="1213188" cy="121318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E59EF72-CD14-40EE-B0CA-EC4B06E6F07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6910" y="3268989"/>
            <a:ext cx="1456886" cy="145688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CE49AE3-1633-4328-B309-537AC6964AA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0916" y="4456063"/>
            <a:ext cx="1456886" cy="145688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631BF85-69CA-4CED-9F7D-699CAF26732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4922" y="2772824"/>
            <a:ext cx="1254763" cy="627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015244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075C81-059D-44B0-A174-33CB8F40C3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859F70-9108-46BF-8555-FB11DC8FA6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Thank you for attending- you’ll be happy you prepared ahead of time when the next disaster strikes!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A68DF8C-73E6-4DDC-8C28-28B31FFEDD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1642" y="3361588"/>
            <a:ext cx="6368716" cy="1761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293461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075C81-059D-44B0-A174-33CB8F40C3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730803"/>
          </a:xfrm>
        </p:spPr>
        <p:txBody>
          <a:bodyPr/>
          <a:lstStyle/>
          <a:p>
            <a:pPr algn="ctr"/>
            <a:r>
              <a:rPr lang="en-US" dirty="0"/>
              <a:t>Please tell us how we did! </a:t>
            </a:r>
            <a:br>
              <a:rPr lang="en-US" dirty="0"/>
            </a:br>
            <a:r>
              <a:rPr lang="en-US" dirty="0"/>
              <a:t>Thank you!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859F70-9108-46BF-8555-FB11DC8FA6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78813"/>
            <a:ext cx="10515600" cy="379595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800" u="sng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hlinkClick r:id="rId3"/>
              </a:rPr>
              <a:t>https://forms.office.com/g/9XALDPkKtj</a:t>
            </a:r>
            <a:endParaRPr lang="en-US" sz="8800" dirty="0"/>
          </a:p>
        </p:txBody>
      </p:sp>
      <p:pic>
        <p:nvPicPr>
          <p:cNvPr id="6" name="Picture 5" descr="Qr code&#10;&#10;Description automatically generated">
            <a:extLst>
              <a:ext uri="{FF2B5EF4-FFF2-40B4-BE49-F238E27FC236}">
                <a16:creationId xmlns:a16="http://schemas.microsoft.com/office/drawing/2014/main" id="{CE161FA8-04A1-3F4F-79FF-B28F28923C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9801" y="3724502"/>
            <a:ext cx="1932398" cy="1932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09564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Custom 1">
      <a:dk1>
        <a:srgbClr val="003DA5"/>
      </a:dk1>
      <a:lt1>
        <a:sysClr val="window" lastClr="FFFFFF"/>
      </a:lt1>
      <a:dk2>
        <a:srgbClr val="003DA5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Seattle Tex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3B2E7A41-F5ED-4A13-923E-86805923B6BC}" vid="{4C0367FA-5F5D-4F13-8F2D-24223E2CD01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fb4f1064-8dab-4872-8e50-d8b54f1ab922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AC12E28DABD0046942FB309945DA73C" ma:contentTypeVersion="15" ma:contentTypeDescription="Create a new document." ma:contentTypeScope="" ma:versionID="e1c32e3a73d5bcb3263843a7fb817961">
  <xsd:schema xmlns:xsd="http://www.w3.org/2001/XMLSchema" xmlns:xs="http://www.w3.org/2001/XMLSchema" xmlns:p="http://schemas.microsoft.com/office/2006/metadata/properties" xmlns:ns3="fb4f1064-8dab-4872-8e50-d8b54f1ab922" xmlns:ns4="7b989fbf-07e4-434f-b4fa-71c07411e08d" targetNamespace="http://schemas.microsoft.com/office/2006/metadata/properties" ma:root="true" ma:fieldsID="b7edfd342136af7af87e221e2eb1cac9" ns3:_="" ns4:_="">
    <xsd:import namespace="fb4f1064-8dab-4872-8e50-d8b54f1ab922"/>
    <xsd:import namespace="7b989fbf-07e4-434f-b4fa-71c07411e08d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ObjectDetectorVersion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_activity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Location" minOccurs="0"/>
                <xsd:element ref="ns3:MediaLengthInSeconds" minOccurs="0"/>
                <xsd:element ref="ns3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4f1064-8dab-4872-8e50-d8b54f1ab9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_activity" ma:index="15" nillable="true" ma:displayName="_activity" ma:hidden="true" ma:internalName="_activity">
      <xsd:simpleType>
        <xsd:restriction base="dms:Note"/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ystemTags" ma:index="2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b989fbf-07e4-434f-b4fa-71c07411e08d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8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F0CD351-0561-4B41-9079-EB7703943CEB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7b989fbf-07e4-434f-b4fa-71c07411e08d"/>
    <ds:schemaRef ds:uri="http://purl.org/dc/elements/1.1/"/>
    <ds:schemaRef ds:uri="http://schemas.microsoft.com/office/2006/metadata/properties"/>
    <ds:schemaRef ds:uri="fb4f1064-8dab-4872-8e50-d8b54f1ab922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62A82C13-6FD8-4D5E-B1CD-6BADBA76DEB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CD4CC43-B990-4335-BF5B-4E9CDBEF531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b4f1064-8dab-4872-8e50-d8b54f1ab922"/>
    <ds:schemaRef ds:uri="7b989fbf-07e4-434f-b4fa-71c07411e08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OEM City Template</Template>
  <TotalTime>4650</TotalTime>
  <Words>1278</Words>
  <Application>Microsoft Office PowerPoint</Application>
  <PresentationFormat>Widescreen</PresentationFormat>
  <Paragraphs>225</Paragraphs>
  <Slides>30</Slides>
  <Notes>30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6" baseType="lpstr">
      <vt:lpstr>Aptos</vt:lpstr>
      <vt:lpstr>Wingdings</vt:lpstr>
      <vt:lpstr>Arial</vt:lpstr>
      <vt:lpstr>Seattle Text</vt:lpstr>
      <vt:lpstr>Calibri</vt:lpstr>
      <vt:lpstr>Office Theme</vt:lpstr>
      <vt:lpstr>Disaster Preparedness:  The Basics</vt:lpstr>
      <vt:lpstr>Seattle is vulnerable to many disasters…</vt:lpstr>
      <vt:lpstr>Seattle’s top hazards…</vt:lpstr>
      <vt:lpstr>Seattle Hazard Explorer &amp; King County Ready Tool</vt:lpstr>
      <vt:lpstr>Know the reality</vt:lpstr>
      <vt:lpstr>Know the reality</vt:lpstr>
      <vt:lpstr>Know the reality</vt:lpstr>
      <vt:lpstr>Know the reality</vt:lpstr>
      <vt:lpstr>Know the reality</vt:lpstr>
      <vt:lpstr>Know the reality</vt:lpstr>
      <vt:lpstr>Know the reality</vt:lpstr>
      <vt:lpstr>Develop a plan</vt:lpstr>
      <vt:lpstr>PowerPoint Presentation</vt:lpstr>
      <vt:lpstr>Build a Kit</vt:lpstr>
      <vt:lpstr>Create a checklist:</vt:lpstr>
      <vt:lpstr>Know where to find water and how much</vt:lpstr>
      <vt:lpstr>Medicine and Medical Equipment</vt:lpstr>
      <vt:lpstr>Communications Plan</vt:lpstr>
      <vt:lpstr>Emergency Sanitation</vt:lpstr>
      <vt:lpstr>What to do during an earthquake</vt:lpstr>
      <vt:lpstr>What to do after an earthquake</vt:lpstr>
      <vt:lpstr>Know how and when to control utilities</vt:lpstr>
      <vt:lpstr>Insurance and Government Assistance</vt:lpstr>
      <vt:lpstr>Home Hazard Mitigation and Retrofitting</vt:lpstr>
      <vt:lpstr>Know your neighborhood’s plan</vt:lpstr>
      <vt:lpstr>Sign up for emergency alerts</vt:lpstr>
      <vt:lpstr>Disaster skills training</vt:lpstr>
      <vt:lpstr>Find out more information</vt:lpstr>
      <vt:lpstr>Questions?</vt:lpstr>
      <vt:lpstr>Please tell us how we did!  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Emergency Preparedness</dc:title>
  <dc:creator>Cole, Melanie</dc:creator>
  <cp:lastModifiedBy>Lopez, Sophia</cp:lastModifiedBy>
  <cp:revision>76</cp:revision>
  <dcterms:created xsi:type="dcterms:W3CDTF">2018-10-11T20:02:01Z</dcterms:created>
  <dcterms:modified xsi:type="dcterms:W3CDTF">2025-03-19T15:42:07Z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0x0101008AC12E28DABD0046942FB309945DA73C</vt:lpwstr>
  </property>
</Properties>
</file>